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2.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3.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 Id="rId3" Type="http://schemas.openxmlformats.org/officeDocument/2006/relationships/hyperlink" Target="http://gov.uk" TargetMode="External"/></Relationships>

</file>

<file path=ppt/notesSlides/_rels/notesSlide3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Hello. I’m Si. I’m an interaction designer, working out of Leeds. I’ve been here for six months. Before that I was a design lead on the NHS Beta programme, a design lead at HMRC, and before that I’ve run and lead digital companies and design studios.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So why am I here?</a:t>
            </a:r>
          </a:p>
          <a:p>
            <a:pPr/>
          </a:p>
          <a:p>
            <a:pPr/>
            <a:r>
              <a:t>Six months in it sometimes feels we are still “design happens”, and then it goes into the black box of dev packaged up, and it’s live.</a:t>
            </a:r>
          </a:p>
          <a:p>
            <a:pPr/>
          </a:p>
          <a:p>
            <a:pPr/>
            <a:r>
              <a:t>We put a lot of onus on the process of developing.</a:t>
            </a:r>
          </a:p>
          <a:p>
            <a:pPr/>
          </a:p>
          <a:p>
            <a:pPr/>
            <a:r>
              <a:t>We can easily miss the nuance of design as a process. Design is a process.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In our world that could translate to the “discovery” phase. We’ll come back to that.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Here’s a something to represent some, most of the roles on a service or on product. There’s a few missing, but you get the idea.</a:t>
            </a:r>
          </a:p>
          <a:p>
            <a:pPr/>
          </a:p>
          <a:p>
            <a:pPr/>
            <a:r>
              <a:t>You probably recognise a lot of these roles. Business analysts: thought of them as business researchers, half to help us understand what the business needs now, but also be problem solvers to help us understand how the ;possibly of a useful design. They are useful allies negotiating the existing frameworks of an organisation.</a:t>
            </a:r>
          </a:p>
          <a:p>
            <a:pPr/>
          </a:p>
          <a:p>
            <a:pPr/>
            <a:r>
              <a:t>That intersection to me is the the </a:t>
            </a:r>
            <a:r>
              <a:rPr i="1"/>
              <a:t>problem space problem space</a:t>
            </a:r>
            <a:r>
              <a:t>.</a:t>
            </a:r>
          </a:p>
          <a:p>
            <a:pPr/>
          </a:p>
          <a:p>
            <a:pPr/>
            <a:r>
              <a:t>And the keys role in this is that of the product owner. Everyone under the product owner presents information to the product owner, analysis even, and it is the product owner’s call what to do.</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This is a cycle, not a flow. We can go back at any point. And when it’s good enough - the product owner’s call - it moves onto production.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People sometimes see the discovery / alpha / beta / live as a flow too. They’re sort of right. But if we overlay under that a cycle for designing, the cycle for designing - or bits of it - sit into the phases of product making.</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So there’s two almost comparable cycles there.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This isn’t a call to arms to land the big ship. We should be mindful of this, aiming for this. Regularly making things better, but mindful of risk.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A good place to start. Know what bad is. Know what unacceptable is. Know the risks. The things we are doing effect people lives.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Then.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Impatience</a:t>
            </a:r>
          </a:p>
          <a:p>
            <a:pPr/>
            <a:r>
              <a:t>Urge to get it out there</a:t>
            </a:r>
          </a:p>
          <a:p>
            <a:pPr/>
            <a:r>
              <a:t>It’s easy to slip into a mode where you Move fast and breaks things.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It feels like a good time to have a little reflection on what design is.</a:t>
            </a:r>
          </a:p>
          <a:p>
            <a:pPr/>
          </a:p>
          <a:p>
            <a:pPr/>
            <a:r>
              <a:t>We’ve had a lot of new designers asking what is the design process?</a:t>
            </a:r>
          </a:p>
          <a:p>
            <a:pPr/>
          </a:p>
          <a:p>
            <a:pPr/>
            <a:r>
              <a:t>I’ve heard staff saying what do designers do? What does design do?</a:t>
            </a:r>
          </a:p>
          <a:p>
            <a:pPr/>
          </a:p>
          <a:p>
            <a:pPr/>
            <a:r>
              <a:t>Designers then need something to help them back up what they are doing.</a:t>
            </a:r>
          </a:p>
          <a:p>
            <a:pPr/>
          </a:p>
          <a:p>
            <a:pPr/>
            <a:r>
              <a:t>So, let’s start getting just enough down.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In government we often talk about the frameworks. Being agile. The service standard. Design patterns. These are all things to help us not to get from A to Z in one step, but to nudge us from A to B, to C, to D.</a:t>
            </a:r>
          </a:p>
          <a:p>
            <a:pPr/>
          </a:p>
          <a:p>
            <a:pPr/>
            <a:r>
              <a:t>Existing systems and processes could also be viewed as frameworks. It’s hard to let go of these as well. What in there helps us avoid risk - especially as over time they’ve been built to avoid all risk.</a:t>
            </a:r>
          </a:p>
          <a:p>
            <a:pPr/>
          </a:p>
          <a:p>
            <a:pPr/>
            <a:r>
              <a:t>Limitations narrow a big process into a smaller, understandable space to explore.</a:t>
            </a:r>
          </a:p>
          <a:p>
            <a:pPr/>
          </a:p>
          <a:p>
            <a:pPr/>
            <a:r>
              <a:t>Embrace usefulness as a framework.</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We must always be designing and mindful of context. </a:t>
            </a:r>
          </a:p>
          <a:p>
            <a:pPr/>
          </a:p>
          <a:p>
            <a:pPr/>
            <a:r>
              <a:t>Patterns are a good example of this. Seen as a short cut to a solution, not a path to reaching an outcome.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The thing we keep is a learning.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a:r>
              <a:t>There is no one “The prototype”. There are prototypes.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Earlier this year in a user centred design community meet I got those assembled to take a few minutes to scribble onto stickies types of prototype they’d done. We got something like 73 stickies which when synthesised down gave us 43 types of prototype.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Here’s that list.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This is where the relationship between the product owner and the rest of the problem space team comes in.</a:t>
            </a:r>
          </a:p>
          <a:p>
            <a:pPr/>
          </a:p>
          <a:p>
            <a:pPr/>
            <a:r>
              <a:t>What is the problem in front of us? As a product owner what is the thing we need to learn of the greatest value at this moment?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Agile isn’t about making it up every day as you go along. There is some order to the chaos. In scrum we operate in sprints. We review after every sprint. This allows us to tentatively plan, pencil sketch was we are doing.</a:t>
            </a:r>
          </a:p>
          <a:p>
            <a:pPr/>
          </a:p>
          <a:p>
            <a:pPr/>
            <a:r>
              <a:t>There is so much time. Here’s a product development wheel taken from post of Gav’s: http://www.gavinelliott.co.uk/2017/11/good-product-development-process/</a:t>
            </a:r>
          </a:p>
          <a:p>
            <a:pPr/>
          </a:p>
          <a:p>
            <a:pPr/>
            <a:r>
              <a:t>How do you fit your discovering into that? There is only so much time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And that has an effect on what we can do.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Here’s an example of a prototype I did with the health team. I needed some “briefing time” to understand what they were doing, what they were wanting to do. We had an hour. We had to have it done in the next couple of days. And I was fitting it in around some other stuff.</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First, designing is imagining a future and working toward it with intelligence and cleverness. We use design to close the gap between the situation we have and the one we desire.</a:t>
            </a:r>
          </a:p>
          <a:p>
            <a:pPr/>
          </a:p>
          <a:p>
            <a:pPr/>
            <a:r>
              <a:t>Second, design is a practice built upon making things for other people - and what they need.</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This is it in close up.</a:t>
            </a:r>
          </a:p>
          <a:p>
            <a:pPr/>
          </a:p>
          <a:p>
            <a:pPr/>
            <a:r>
              <a:t>We had about four of us, so we agreed to paper prototype. You can see here a mix of approaches: straight sketches, Post Its.</a:t>
            </a:r>
          </a:p>
          <a:p>
            <a:pPr/>
          </a:p>
          <a:p>
            <a:pPr/>
            <a:r>
              <a:t>We aimed to create a neater version of this by drawing it neater.</a:t>
            </a:r>
          </a:p>
          <a:p>
            <a:pPr/>
          </a:p>
          <a:p>
            <a:pPr/>
            <a:r>
              <a:t>Once we were done, I realised I had a couple of hours the next day so we had a quick think and agreed - not coerced! - we’d have time to do something more high fidelity. We agreed it would just be a collection of static screens using the </a:t>
            </a:r>
            <a:r>
              <a:rPr u="sng">
                <a:hlinkClick r:id="rId3" invalidUrl="" action="" tgtFrame="" tooltip="" history="1" highlightClick="0" endSnd="0"/>
              </a:rPr>
              <a:t>gov.uk</a:t>
            </a:r>
            <a:r>
              <a:t> prototype kit. Nothing clever-er. But it’d help us understand the problem. The user researcher felt it would be a good fit for the pop up session they were running.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Here’s something hot off the press! This is a product I am working on. On the window are the sketches. Overlaid are the screens as they are.</a:t>
            </a:r>
          </a:p>
          <a:p>
            <a:pPr/>
          </a:p>
          <a:p>
            <a:pPr/>
            <a:r>
              <a:t>On the window you’ll see sketches which are lo fidelity, but there’s a high fidelity in the thinking. That journey covers those four windows. A week or so before that journey needed another wall. We’ve thought and redrawn this journey a few times, involving product owners, business analysts, devs, tech architects.</a:t>
            </a:r>
          </a:p>
          <a:p>
            <a:pPr/>
          </a:p>
          <a:p>
            <a:pPr/>
            <a:r>
              <a:t>As I talk Em and Jo are in Seaham testing an in-browser version of this. Next week we’ll have created an in-browser version - which is the work in progress you can see here - to Seaham and Clydebank to learn more.</a:t>
            </a:r>
          </a:p>
          <a:p>
            <a:pPr/>
          </a:p>
          <a:p>
            <a:pPr/>
            <a:r>
              <a:t>But there’s a process here.</a:t>
            </a:r>
          </a:p>
          <a:p>
            <a:pPr/>
          </a:p>
          <a:p>
            <a:pPr/>
            <a:r>
              <a:t>Explore within the team. Understand and agree as a team your thinking to you design approach. Understand what works, what doesn’t work, what you are suggesting as a design solution, what you are showing is something to get a response.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If you gotta talk get something down. Grab some paper, some stickies, some pens. Even if it takes five minutes it’s five minutes to record an idea, something to refer to. Getting ideas down is in a safe space in your teams - no-one should feel left out. There is a lot in the psychology of getting something out of your head and down. The mind likes some sort of closure. It allows to get something out of your head and into a place where everyone can see it.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r>
              <a:t>Content can be sentences, statements, questions, objectives, goals. You don’t need to draw. Write! A service is a series of questions we need to get responses, answers to.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p>
            <a:pPr/>
            <a:r>
              <a:t>We talk about “doing research” and “designing” but I rarely hear people value this as an equal thing. It is! Value this! It’s where your insights, your next actions come from!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p>
            <a:pPr/>
            <a:r>
              <a:t>Designing is a process. And the outcome of the accumulative efforts of many people, in, around, and outside of the product team. Product owners are the design chiefs, the judge.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This is a cycle, not a flow. We can go back at any point. And when it’s good enough - the product owner’s call - it moves onto production.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a:r>
              <a:t>Be open! Be clear!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p>
            <a:pPr/>
            <a:r>
              <a:t>As a product owner you can help the team work towards one goal. You can set the mood of the team, the flow of the team. You’re a coach!</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ph type="sldImg"/>
          </p:nvPr>
        </p:nvSpPr>
        <p:spPr>
          <a:prstGeom prst="rect">
            <a:avLst/>
          </a:prstGeom>
        </p:spPr>
        <p:txBody>
          <a:bodyPr/>
          <a:lstStyle/>
          <a:p>
            <a:pPr/>
          </a:p>
        </p:txBody>
      </p:sp>
      <p:sp>
        <p:nvSpPr>
          <p:cNvPr id="623" name="Shape 623"/>
          <p:cNvSpPr/>
          <p:nvPr>
            <p:ph type="body" sz="quarter" idx="1"/>
          </p:nvPr>
        </p:nvSpPr>
        <p:spPr>
          <a:prstGeom prst="rect">
            <a:avLst/>
          </a:prstGeom>
        </p:spPr>
        <p:txBody>
          <a:bodyPr/>
          <a:lstStyle/>
          <a:p>
            <a:pPr/>
            <a:r>
              <a:t>…and be mindful of progression. Every few days, every sprint, clearly indicate how the team has moved forward, in they thinking, in their outcomes, in what they are making.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Everything you see around you, every moment of every day, is designed.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And always this.</a:t>
            </a:r>
          </a:p>
          <a:p>
            <a:pPr/>
          </a:p>
          <a:p>
            <a:pPr/>
            <a:r>
              <a:t>On which note: Is there anything we can do to help you?</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If we were to look at a design and its outcomes we assess it using a chart like this. (other charts are available)</a:t>
            </a:r>
          </a:p>
          <a:p>
            <a:pPr/>
          </a:p>
          <a:p>
            <a:pPr/>
            <a:r>
              <a:t>Some is good, some is bad. Some is intentional. Some is possibly not so intentional. Sometimes it’s intentional that something is badly designed.</a:t>
            </a:r>
          </a:p>
          <a:p>
            <a:pPr/>
          </a:p>
          <a:p>
            <a:pPr/>
            <a:r>
              <a:t>Usefulness would sit in the trop half of this chart.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Here’s one of my favourite bits of design.</a:t>
            </a:r>
          </a:p>
          <a:p>
            <a:pPr/>
          </a:p>
          <a:p>
            <a:pPr/>
            <a:r>
              <a:t>It’s a potato peeler.</a:t>
            </a:r>
          </a:p>
          <a:p>
            <a:pPr/>
          </a:p>
          <a:p>
            <a:pPr/>
            <a:r>
              <a:t>You can probably work through some user needs in your head.</a:t>
            </a:r>
          </a:p>
          <a:p>
            <a:pPr/>
          </a:p>
          <a:p>
            <a:pPr/>
            <a:r>
              <a:t>“As someone cooking dinner I need to make chips - mainly because I have an abundance of potatoes in the fridge. My wife and kids are put off potato things that have the skin on. Jacket potatoes. Chips with the skin on. But they really like chips - so my family receive some nutritional food - which is usually the stuff all around teh chips.”</a:t>
            </a:r>
          </a:p>
          <a:p>
            <a:pPr/>
          </a:p>
          <a:p>
            <a:pPr/>
            <a:r>
              <a:t>It basically a fancy blade, but some thinking means it’s easier for to hold and cut away the skin on a potato than a standard knife. This lessens my chances of cutting myself and lessons the amount of wasted potato. Another thing: These are quite cheap to make and that makes that more accessible to potential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The best design is loosely composed, responsive, - responding to context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So, at DWP, in gov, in other organisation and business around the world we try to employ user centred design.</a:t>
            </a:r>
          </a:p>
          <a:p>
            <a:pPr/>
          </a:p>
          <a:p>
            <a:pPr/>
            <a:r>
              <a:t>“Duh,” a friend of mine said several years back. “User centred design. Human centred design. It’s not like there’s, say, badger centred design.”</a:t>
            </a:r>
          </a:p>
          <a:p>
            <a:pPr/>
          </a:p>
          <a:p>
            <a:pPr/>
            <a:r>
              <a:t>The point is creating things that are usable, with the focus on the the person’s existing habits.</a:t>
            </a:r>
          </a:p>
          <a:p>
            <a:pPr/>
          </a:p>
          <a:p>
            <a:pPr/>
            <a:r>
              <a:t>A thing often missed in doing user centred design is it is about trying ** to avoid ** changing people’s habits. We find out what fits in with their ways of doing stuff.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Clay Shirky’s Here Comes Everybody - digital socialism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5980" y="952500"/>
            <a:ext cx="9525001"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gov.uk/"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simoncwilson@gmail.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19" name="Designing.…"/>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Designing.</a:t>
            </a:r>
          </a:p>
          <a:p>
            <a:pPr algn="l">
              <a:defRPr sz="9600">
                <a:solidFill>
                  <a:srgbClr val="FFFFFF"/>
                </a:solidFill>
                <a:latin typeface="GDSTransportWebsite-Bold"/>
                <a:ea typeface="GDSTransportWebsite-Bold"/>
                <a:cs typeface="GDSTransportWebsite-Bold"/>
                <a:sym typeface="GDSTransportWebsite-Bold"/>
              </a:defRPr>
            </a:pPr>
          </a:p>
          <a:p>
            <a:pPr algn="l">
              <a:defRPr sz="7200">
                <a:solidFill>
                  <a:srgbClr val="FFFFFF"/>
                </a:solidFill>
                <a:latin typeface="GDS Transport Website Light"/>
                <a:ea typeface="GDS Transport Website Light"/>
                <a:cs typeface="GDS Transport Website Light"/>
                <a:sym typeface="GDS Transport Website Light"/>
              </a:defRPr>
            </a:pPr>
            <a:r>
              <a:t>Simon Wilson</a:t>
            </a:r>
          </a:p>
          <a:p>
            <a:pPr algn="l">
              <a:defRPr sz="7200">
                <a:solidFill>
                  <a:srgbClr val="FFFFFF"/>
                </a:solidFill>
                <a:latin typeface="GDS Transport Website Light"/>
                <a:ea typeface="GDS Transport Website Light"/>
                <a:cs typeface="GDS Transport Website Light"/>
                <a:sym typeface="GDS Transport Website Light"/>
              </a:defRPr>
            </a:pPr>
            <a:r>
              <a:t>Interaction designer, DWP Digital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User centred design."/>
          <p:cNvSpPr txBox="1"/>
          <p:nvPr>
            <p:ph type="ctrTitle"/>
          </p:nvPr>
        </p:nvSpPr>
        <p:spPr>
          <a:xfrm>
            <a:off x="1778000" y="1397366"/>
            <a:ext cx="20828000" cy="10921268"/>
          </a:xfrm>
          <a:prstGeom prst="rect">
            <a:avLst/>
          </a:prstGeom>
        </p:spPr>
        <p:txBody>
          <a:bodyPr anchor="ctr"/>
          <a:lstStyle>
            <a:lvl1pPr algn="l">
              <a:defRPr sz="9600">
                <a:solidFill>
                  <a:srgbClr val="005EA5"/>
                </a:solidFill>
                <a:latin typeface="GDSTransportWebsite-Bold"/>
                <a:ea typeface="GDSTransportWebsite-Bold"/>
                <a:cs typeface="GDSTransportWebsite-Bold"/>
                <a:sym typeface="GDSTransportWebsite-Bold"/>
              </a:defRPr>
            </a:lvl1pPr>
          </a:lstStyle>
          <a:p>
            <a:pPr/>
            <a:r>
              <a:t>User centred design.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User centred people.…"/>
          <p:cNvSpPr txBox="1"/>
          <p:nvPr>
            <p:ph type="ctrTitle"/>
          </p:nvPr>
        </p:nvSpPr>
        <p:spPr>
          <a:xfrm>
            <a:off x="1778000" y="1397366"/>
            <a:ext cx="20828000" cy="10921268"/>
          </a:xfrm>
          <a:prstGeom prst="rect">
            <a:avLst/>
          </a:prstGeom>
        </p:spPr>
        <p:txBody>
          <a:bodyPr anchor="ctr"/>
          <a:lstStyle/>
          <a:p>
            <a:pPr algn="l">
              <a:defRPr sz="9600">
                <a:solidFill>
                  <a:srgbClr val="005EA5"/>
                </a:solidFill>
                <a:latin typeface="GDSTransportWebsite-Bold"/>
                <a:ea typeface="GDSTransportWebsite-Bold"/>
                <a:cs typeface="GDSTransportWebsite-Bold"/>
                <a:sym typeface="GDSTransportWebsite-Bold"/>
              </a:defRPr>
            </a:pPr>
            <a:r>
              <a:t>User centred people.</a:t>
            </a:r>
          </a:p>
          <a:p>
            <a:pPr algn="l">
              <a:defRPr sz="9600">
                <a:solidFill>
                  <a:srgbClr val="005EA5"/>
                </a:solidFill>
                <a:latin typeface="GDSTransportWebsite-Bold"/>
                <a:ea typeface="GDSTransportWebsite-Bold"/>
                <a:cs typeface="GDSTransportWebsite-Bold"/>
                <a:sym typeface="GDSTransportWebsite-Bold"/>
              </a:defRPr>
            </a:pPr>
          </a:p>
          <a:p>
            <a:pPr algn="l">
              <a:defRPr sz="9600">
                <a:solidFill>
                  <a:srgbClr val="005EA5"/>
                </a:solidFill>
                <a:latin typeface="GDSTransportWebsite-Bold"/>
                <a:ea typeface="GDSTransportWebsite-Bold"/>
                <a:cs typeface="GDSTransportWebsite-Bold"/>
                <a:sym typeface="GDSTransportWebsite-Bold"/>
              </a:defRPr>
            </a:pPr>
            <a:r>
              <a:t>User centred teams.</a:t>
            </a:r>
          </a:p>
          <a:p>
            <a:pPr algn="l">
              <a:defRPr sz="9600">
                <a:solidFill>
                  <a:srgbClr val="005EA5"/>
                </a:solidFill>
                <a:latin typeface="GDSTransportWebsite-Bold"/>
                <a:ea typeface="GDSTransportWebsite-Bold"/>
                <a:cs typeface="GDSTransportWebsite-Bold"/>
                <a:sym typeface="GDSTransportWebsite-Bold"/>
              </a:defRPr>
            </a:pPr>
          </a:p>
          <a:p>
            <a:pPr algn="l">
              <a:defRPr sz="9600">
                <a:solidFill>
                  <a:srgbClr val="005EA5"/>
                </a:solidFill>
                <a:latin typeface="GDSTransportWebsite-Bold"/>
                <a:ea typeface="GDSTransportWebsite-Bold"/>
                <a:cs typeface="GDSTransportWebsite-Bold"/>
                <a:sym typeface="GDSTransportWebsite-Bold"/>
              </a:defRPr>
            </a:pPr>
            <a:r>
              <a:t>User centred organisation.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7" name="Group"/>
          <p:cNvGrpSpPr/>
          <p:nvPr/>
        </p:nvGrpSpPr>
        <p:grpSpPr>
          <a:xfrm>
            <a:off x="3106281" y="4225254"/>
            <a:ext cx="834338" cy="2411229"/>
            <a:chOff x="0" y="0"/>
            <a:chExt cx="834336" cy="2411228"/>
          </a:xfrm>
        </p:grpSpPr>
        <p:sp>
          <p:nvSpPr>
            <p:cNvPr id="16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6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6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71" name="Group"/>
          <p:cNvGrpSpPr/>
          <p:nvPr/>
        </p:nvGrpSpPr>
        <p:grpSpPr>
          <a:xfrm>
            <a:off x="22286041" y="4391055"/>
            <a:ext cx="834338" cy="2411229"/>
            <a:chOff x="0" y="0"/>
            <a:chExt cx="834336" cy="2411228"/>
          </a:xfrm>
        </p:grpSpPr>
        <p:sp>
          <p:nvSpPr>
            <p:cNvPr id="16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6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7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75" name="Group"/>
          <p:cNvGrpSpPr/>
          <p:nvPr/>
        </p:nvGrpSpPr>
        <p:grpSpPr>
          <a:xfrm>
            <a:off x="21202715" y="4391055"/>
            <a:ext cx="834338" cy="2411229"/>
            <a:chOff x="0" y="0"/>
            <a:chExt cx="834336" cy="2411228"/>
          </a:xfrm>
        </p:grpSpPr>
        <p:sp>
          <p:nvSpPr>
            <p:cNvPr id="17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7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7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79" name="Group"/>
          <p:cNvGrpSpPr/>
          <p:nvPr/>
        </p:nvGrpSpPr>
        <p:grpSpPr>
          <a:xfrm>
            <a:off x="20119390" y="4391055"/>
            <a:ext cx="834338" cy="2411229"/>
            <a:chOff x="0" y="0"/>
            <a:chExt cx="834336" cy="2411228"/>
          </a:xfrm>
        </p:grpSpPr>
        <p:sp>
          <p:nvSpPr>
            <p:cNvPr id="17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7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7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83" name="Group"/>
          <p:cNvGrpSpPr/>
          <p:nvPr/>
        </p:nvGrpSpPr>
        <p:grpSpPr>
          <a:xfrm>
            <a:off x="19036064" y="4391055"/>
            <a:ext cx="834338" cy="2411229"/>
            <a:chOff x="0" y="0"/>
            <a:chExt cx="834336" cy="2411228"/>
          </a:xfrm>
        </p:grpSpPr>
        <p:sp>
          <p:nvSpPr>
            <p:cNvPr id="18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87" name="Group"/>
          <p:cNvGrpSpPr/>
          <p:nvPr/>
        </p:nvGrpSpPr>
        <p:grpSpPr>
          <a:xfrm>
            <a:off x="17952738" y="4391055"/>
            <a:ext cx="834338" cy="2411229"/>
            <a:chOff x="0" y="0"/>
            <a:chExt cx="834336" cy="2411228"/>
          </a:xfrm>
        </p:grpSpPr>
        <p:sp>
          <p:nvSpPr>
            <p:cNvPr id="18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91" name="Group"/>
          <p:cNvGrpSpPr/>
          <p:nvPr/>
        </p:nvGrpSpPr>
        <p:grpSpPr>
          <a:xfrm>
            <a:off x="16869412" y="4391055"/>
            <a:ext cx="834338" cy="2411229"/>
            <a:chOff x="0" y="0"/>
            <a:chExt cx="834336" cy="2411228"/>
          </a:xfrm>
        </p:grpSpPr>
        <p:sp>
          <p:nvSpPr>
            <p:cNvPr id="18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8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95" name="Group"/>
          <p:cNvGrpSpPr/>
          <p:nvPr/>
        </p:nvGrpSpPr>
        <p:grpSpPr>
          <a:xfrm>
            <a:off x="15786087" y="4391055"/>
            <a:ext cx="834338" cy="2411229"/>
            <a:chOff x="0" y="0"/>
            <a:chExt cx="834336" cy="2411228"/>
          </a:xfrm>
        </p:grpSpPr>
        <p:sp>
          <p:nvSpPr>
            <p:cNvPr id="19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199" name="Group"/>
          <p:cNvGrpSpPr/>
          <p:nvPr/>
        </p:nvGrpSpPr>
        <p:grpSpPr>
          <a:xfrm>
            <a:off x="14702761" y="4391055"/>
            <a:ext cx="834338" cy="2411229"/>
            <a:chOff x="0" y="0"/>
            <a:chExt cx="834336" cy="2411228"/>
          </a:xfrm>
        </p:grpSpPr>
        <p:sp>
          <p:nvSpPr>
            <p:cNvPr id="19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19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03" name="Group"/>
          <p:cNvGrpSpPr/>
          <p:nvPr/>
        </p:nvGrpSpPr>
        <p:grpSpPr>
          <a:xfrm>
            <a:off x="13619435" y="4391055"/>
            <a:ext cx="834338" cy="2411229"/>
            <a:chOff x="0" y="0"/>
            <a:chExt cx="834336" cy="2411228"/>
          </a:xfrm>
        </p:grpSpPr>
        <p:sp>
          <p:nvSpPr>
            <p:cNvPr id="20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07" name="Group"/>
          <p:cNvGrpSpPr/>
          <p:nvPr/>
        </p:nvGrpSpPr>
        <p:grpSpPr>
          <a:xfrm>
            <a:off x="12536110" y="4391055"/>
            <a:ext cx="834337" cy="2411229"/>
            <a:chOff x="0" y="0"/>
            <a:chExt cx="834336" cy="2411228"/>
          </a:xfrm>
        </p:grpSpPr>
        <p:sp>
          <p:nvSpPr>
            <p:cNvPr id="20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11" name="Group"/>
          <p:cNvGrpSpPr/>
          <p:nvPr/>
        </p:nvGrpSpPr>
        <p:grpSpPr>
          <a:xfrm>
            <a:off x="11452783" y="4391054"/>
            <a:ext cx="834338" cy="2411229"/>
            <a:chOff x="0" y="0"/>
            <a:chExt cx="834336" cy="2411228"/>
          </a:xfrm>
        </p:grpSpPr>
        <p:sp>
          <p:nvSpPr>
            <p:cNvPr id="20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0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1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212" name="A designer"/>
          <p:cNvSpPr txBox="1"/>
          <p:nvPr>
            <p:ph type="ctrTitle"/>
          </p:nvPr>
        </p:nvSpPr>
        <p:spPr>
          <a:xfrm>
            <a:off x="698934" y="6754655"/>
            <a:ext cx="5649032" cy="2570290"/>
          </a:xfrm>
          <a:prstGeom prst="rect">
            <a:avLst/>
          </a:prstGeom>
        </p:spPr>
        <p:txBody>
          <a:bodyPr anchor="ctr"/>
          <a:lstStyle>
            <a:lvl1pPr>
              <a:defRPr sz="7200">
                <a:solidFill>
                  <a:srgbClr val="005EA5"/>
                </a:solidFill>
                <a:latin typeface="GDSTransportWebsite-Bold"/>
                <a:ea typeface="GDSTransportWebsite-Bold"/>
                <a:cs typeface="GDSTransportWebsite-Bold"/>
                <a:sym typeface="GDSTransportWebsite-Bold"/>
              </a:defRPr>
            </a:lvl1pPr>
          </a:lstStyle>
          <a:p>
            <a:pPr/>
            <a:r>
              <a:t>A designer</a:t>
            </a:r>
          </a:p>
        </p:txBody>
      </p:sp>
      <p:sp>
        <p:nvSpPr>
          <p:cNvPr id="213" name="The rest of the team"/>
          <p:cNvSpPr txBox="1"/>
          <p:nvPr/>
        </p:nvSpPr>
        <p:spPr>
          <a:xfrm>
            <a:off x="11371728" y="6754655"/>
            <a:ext cx="11925609" cy="2570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7200">
                <a:solidFill>
                  <a:srgbClr val="005EA5"/>
                </a:solidFill>
                <a:latin typeface="GDSTransportWebsite-Bold"/>
                <a:ea typeface="GDSTransportWebsite-Bold"/>
                <a:cs typeface="GDSTransportWebsite-Bold"/>
                <a:sym typeface="GDSTransportWebsite-Bold"/>
              </a:defRPr>
            </a:lvl1pPr>
          </a:lstStyle>
          <a:p>
            <a:pPr/>
            <a:r>
              <a:t>The rest of the team</a:t>
            </a:r>
          </a:p>
        </p:txBody>
      </p:sp>
      <p:sp>
        <p:nvSpPr>
          <p:cNvPr id="214" name="Rectangle"/>
          <p:cNvSpPr/>
          <p:nvPr/>
        </p:nvSpPr>
        <p:spPr>
          <a:xfrm>
            <a:off x="7813813" y="-733017"/>
            <a:ext cx="849101" cy="15182034"/>
          </a:xfrm>
          <a:prstGeom prst="rect">
            <a:avLst/>
          </a:prstGeom>
          <a:solidFill>
            <a:srgbClr val="275CA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19" name="Group"/>
          <p:cNvGrpSpPr/>
          <p:nvPr/>
        </p:nvGrpSpPr>
        <p:grpSpPr>
          <a:xfrm>
            <a:off x="3207881" y="4352254"/>
            <a:ext cx="834338" cy="2411229"/>
            <a:chOff x="0" y="0"/>
            <a:chExt cx="834336" cy="2411228"/>
          </a:xfrm>
        </p:grpSpPr>
        <p:sp>
          <p:nvSpPr>
            <p:cNvPr id="21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1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1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23" name="Group"/>
          <p:cNvGrpSpPr/>
          <p:nvPr/>
        </p:nvGrpSpPr>
        <p:grpSpPr>
          <a:xfrm>
            <a:off x="22279195" y="4377654"/>
            <a:ext cx="834338" cy="2411229"/>
            <a:chOff x="0" y="0"/>
            <a:chExt cx="834336" cy="2411228"/>
          </a:xfrm>
        </p:grpSpPr>
        <p:sp>
          <p:nvSpPr>
            <p:cNvPr id="22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27" name="Group"/>
          <p:cNvGrpSpPr/>
          <p:nvPr/>
        </p:nvGrpSpPr>
        <p:grpSpPr>
          <a:xfrm>
            <a:off x="21195869" y="4377654"/>
            <a:ext cx="834337" cy="2411229"/>
            <a:chOff x="0" y="0"/>
            <a:chExt cx="834336" cy="2411228"/>
          </a:xfrm>
        </p:grpSpPr>
        <p:sp>
          <p:nvSpPr>
            <p:cNvPr id="22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31" name="Group"/>
          <p:cNvGrpSpPr/>
          <p:nvPr/>
        </p:nvGrpSpPr>
        <p:grpSpPr>
          <a:xfrm>
            <a:off x="20112542" y="4377654"/>
            <a:ext cx="834338" cy="2411229"/>
            <a:chOff x="0" y="0"/>
            <a:chExt cx="834336" cy="2411228"/>
          </a:xfrm>
        </p:grpSpPr>
        <p:sp>
          <p:nvSpPr>
            <p:cNvPr id="22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2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3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35" name="Group"/>
          <p:cNvGrpSpPr/>
          <p:nvPr/>
        </p:nvGrpSpPr>
        <p:grpSpPr>
          <a:xfrm>
            <a:off x="19029216" y="4377654"/>
            <a:ext cx="834338" cy="2411229"/>
            <a:chOff x="0" y="0"/>
            <a:chExt cx="834336" cy="2411228"/>
          </a:xfrm>
        </p:grpSpPr>
        <p:sp>
          <p:nvSpPr>
            <p:cNvPr id="23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3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3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39" name="Group"/>
          <p:cNvGrpSpPr/>
          <p:nvPr/>
        </p:nvGrpSpPr>
        <p:grpSpPr>
          <a:xfrm>
            <a:off x="17945892" y="4377654"/>
            <a:ext cx="834338" cy="2411229"/>
            <a:chOff x="0" y="0"/>
            <a:chExt cx="834336" cy="2411228"/>
          </a:xfrm>
        </p:grpSpPr>
        <p:sp>
          <p:nvSpPr>
            <p:cNvPr id="23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3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3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43" name="Group"/>
          <p:cNvGrpSpPr/>
          <p:nvPr/>
        </p:nvGrpSpPr>
        <p:grpSpPr>
          <a:xfrm>
            <a:off x="16862566" y="4377654"/>
            <a:ext cx="834338" cy="2411229"/>
            <a:chOff x="0" y="0"/>
            <a:chExt cx="834336" cy="2411228"/>
          </a:xfrm>
        </p:grpSpPr>
        <p:sp>
          <p:nvSpPr>
            <p:cNvPr id="24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47" name="Group"/>
          <p:cNvGrpSpPr/>
          <p:nvPr/>
        </p:nvGrpSpPr>
        <p:grpSpPr>
          <a:xfrm>
            <a:off x="15779239" y="4377654"/>
            <a:ext cx="834338" cy="2411229"/>
            <a:chOff x="0" y="0"/>
            <a:chExt cx="834336" cy="2411228"/>
          </a:xfrm>
        </p:grpSpPr>
        <p:sp>
          <p:nvSpPr>
            <p:cNvPr id="24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51" name="Group"/>
          <p:cNvGrpSpPr/>
          <p:nvPr/>
        </p:nvGrpSpPr>
        <p:grpSpPr>
          <a:xfrm>
            <a:off x="14695915" y="4377654"/>
            <a:ext cx="834338" cy="2411229"/>
            <a:chOff x="0" y="0"/>
            <a:chExt cx="834336" cy="2411228"/>
          </a:xfrm>
        </p:grpSpPr>
        <p:sp>
          <p:nvSpPr>
            <p:cNvPr id="24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4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5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55" name="Group"/>
          <p:cNvGrpSpPr/>
          <p:nvPr/>
        </p:nvGrpSpPr>
        <p:grpSpPr>
          <a:xfrm>
            <a:off x="13612589" y="4377654"/>
            <a:ext cx="834338" cy="2411229"/>
            <a:chOff x="0" y="0"/>
            <a:chExt cx="834336" cy="2411228"/>
          </a:xfrm>
        </p:grpSpPr>
        <p:sp>
          <p:nvSpPr>
            <p:cNvPr id="25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5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5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59" name="Group"/>
          <p:cNvGrpSpPr/>
          <p:nvPr/>
        </p:nvGrpSpPr>
        <p:grpSpPr>
          <a:xfrm>
            <a:off x="5374532" y="4352254"/>
            <a:ext cx="834338" cy="2411229"/>
            <a:chOff x="0" y="0"/>
            <a:chExt cx="834336" cy="2411228"/>
          </a:xfrm>
        </p:grpSpPr>
        <p:sp>
          <p:nvSpPr>
            <p:cNvPr id="25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5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5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63" name="Group"/>
          <p:cNvGrpSpPr/>
          <p:nvPr/>
        </p:nvGrpSpPr>
        <p:grpSpPr>
          <a:xfrm>
            <a:off x="4291207" y="4352254"/>
            <a:ext cx="834338" cy="2411229"/>
            <a:chOff x="0" y="0"/>
            <a:chExt cx="834336" cy="2411228"/>
          </a:xfrm>
        </p:grpSpPr>
        <p:sp>
          <p:nvSpPr>
            <p:cNvPr id="26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264" name="The design team"/>
          <p:cNvSpPr txBox="1"/>
          <p:nvPr>
            <p:ph type="ctrTitle"/>
          </p:nvPr>
        </p:nvSpPr>
        <p:spPr>
          <a:xfrm>
            <a:off x="416862" y="6741255"/>
            <a:ext cx="8583028" cy="2570290"/>
          </a:xfrm>
          <a:prstGeom prst="rect">
            <a:avLst/>
          </a:prstGeom>
        </p:spPr>
        <p:txBody>
          <a:bodyPr anchor="ctr"/>
          <a:lstStyle>
            <a:lvl1pPr>
              <a:defRPr sz="7200">
                <a:solidFill>
                  <a:srgbClr val="005EA5"/>
                </a:solidFill>
                <a:latin typeface="GDSTransportWebsite-Bold"/>
                <a:ea typeface="GDSTransportWebsite-Bold"/>
                <a:cs typeface="GDSTransportWebsite-Bold"/>
                <a:sym typeface="GDSTransportWebsite-Bold"/>
              </a:defRPr>
            </a:lvl1pPr>
          </a:lstStyle>
          <a:p>
            <a:pPr/>
            <a:r>
              <a:t>The design team</a:t>
            </a:r>
          </a:p>
        </p:txBody>
      </p:sp>
      <p:sp>
        <p:nvSpPr>
          <p:cNvPr id="265" name="The delivery team"/>
          <p:cNvSpPr txBox="1"/>
          <p:nvPr/>
        </p:nvSpPr>
        <p:spPr>
          <a:xfrm>
            <a:off x="12400257" y="6741255"/>
            <a:ext cx="11925608" cy="2570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7200">
                <a:solidFill>
                  <a:srgbClr val="005EA5"/>
                </a:solidFill>
                <a:latin typeface="GDSTransportWebsite-Bold"/>
                <a:ea typeface="GDSTransportWebsite-Bold"/>
                <a:cs typeface="GDSTransportWebsite-Bold"/>
                <a:sym typeface="GDSTransportWebsite-Bold"/>
              </a:defRPr>
            </a:lvl1pPr>
          </a:lstStyle>
          <a:p>
            <a:pPr/>
            <a:r>
              <a:t>The delivery team</a:t>
            </a:r>
          </a:p>
        </p:txBody>
      </p:sp>
      <p:sp>
        <p:nvSpPr>
          <p:cNvPr id="266" name="Rectangle"/>
          <p:cNvSpPr/>
          <p:nvPr/>
        </p:nvSpPr>
        <p:spPr>
          <a:xfrm>
            <a:off x="10027842" y="-733017"/>
            <a:ext cx="849101" cy="15182034"/>
          </a:xfrm>
          <a:prstGeom prst="rect">
            <a:avLst/>
          </a:prstGeom>
          <a:solidFill>
            <a:srgbClr val="275CA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71" name="Group"/>
          <p:cNvGrpSpPr/>
          <p:nvPr/>
        </p:nvGrpSpPr>
        <p:grpSpPr>
          <a:xfrm>
            <a:off x="5911689" y="4378355"/>
            <a:ext cx="834338" cy="2411229"/>
            <a:chOff x="0" y="0"/>
            <a:chExt cx="834336" cy="2411228"/>
          </a:xfrm>
        </p:grpSpPr>
        <p:sp>
          <p:nvSpPr>
            <p:cNvPr id="26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6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75" name="Group"/>
          <p:cNvGrpSpPr/>
          <p:nvPr/>
        </p:nvGrpSpPr>
        <p:grpSpPr>
          <a:xfrm>
            <a:off x="17744002" y="4403755"/>
            <a:ext cx="834338" cy="2411229"/>
            <a:chOff x="0" y="0"/>
            <a:chExt cx="834336" cy="2411228"/>
          </a:xfrm>
        </p:grpSpPr>
        <p:sp>
          <p:nvSpPr>
            <p:cNvPr id="27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79" name="Group"/>
          <p:cNvGrpSpPr/>
          <p:nvPr/>
        </p:nvGrpSpPr>
        <p:grpSpPr>
          <a:xfrm>
            <a:off x="16660676" y="4403755"/>
            <a:ext cx="834338" cy="2411229"/>
            <a:chOff x="0" y="0"/>
            <a:chExt cx="834336" cy="2411228"/>
          </a:xfrm>
        </p:grpSpPr>
        <p:sp>
          <p:nvSpPr>
            <p:cNvPr id="27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7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83" name="Group"/>
          <p:cNvGrpSpPr/>
          <p:nvPr/>
        </p:nvGrpSpPr>
        <p:grpSpPr>
          <a:xfrm>
            <a:off x="15577350" y="4403755"/>
            <a:ext cx="834338" cy="2411229"/>
            <a:chOff x="0" y="0"/>
            <a:chExt cx="834336" cy="2411228"/>
          </a:xfrm>
        </p:grpSpPr>
        <p:sp>
          <p:nvSpPr>
            <p:cNvPr id="28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87" name="Group"/>
          <p:cNvGrpSpPr/>
          <p:nvPr/>
        </p:nvGrpSpPr>
        <p:grpSpPr>
          <a:xfrm>
            <a:off x="14494024" y="4403755"/>
            <a:ext cx="834338" cy="2411229"/>
            <a:chOff x="0" y="0"/>
            <a:chExt cx="834336" cy="2411228"/>
          </a:xfrm>
        </p:grpSpPr>
        <p:sp>
          <p:nvSpPr>
            <p:cNvPr id="28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91" name="Group"/>
          <p:cNvGrpSpPr/>
          <p:nvPr/>
        </p:nvGrpSpPr>
        <p:grpSpPr>
          <a:xfrm>
            <a:off x="13410700" y="4403755"/>
            <a:ext cx="834337" cy="2411229"/>
            <a:chOff x="0" y="0"/>
            <a:chExt cx="834336" cy="2411228"/>
          </a:xfrm>
        </p:grpSpPr>
        <p:sp>
          <p:nvSpPr>
            <p:cNvPr id="28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8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95" name="Group"/>
          <p:cNvGrpSpPr/>
          <p:nvPr/>
        </p:nvGrpSpPr>
        <p:grpSpPr>
          <a:xfrm>
            <a:off x="12327373" y="4403755"/>
            <a:ext cx="834338" cy="2411229"/>
            <a:chOff x="0" y="0"/>
            <a:chExt cx="834336" cy="2411228"/>
          </a:xfrm>
        </p:grpSpPr>
        <p:sp>
          <p:nvSpPr>
            <p:cNvPr id="29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299" name="Group"/>
          <p:cNvGrpSpPr/>
          <p:nvPr/>
        </p:nvGrpSpPr>
        <p:grpSpPr>
          <a:xfrm>
            <a:off x="11244047" y="4403755"/>
            <a:ext cx="834338" cy="2411229"/>
            <a:chOff x="0" y="0"/>
            <a:chExt cx="834336" cy="2411228"/>
          </a:xfrm>
        </p:grpSpPr>
        <p:sp>
          <p:nvSpPr>
            <p:cNvPr id="296"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7"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298"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03" name="Group"/>
          <p:cNvGrpSpPr/>
          <p:nvPr/>
        </p:nvGrpSpPr>
        <p:grpSpPr>
          <a:xfrm>
            <a:off x="10160723" y="4403755"/>
            <a:ext cx="834338" cy="2411229"/>
            <a:chOff x="0" y="0"/>
            <a:chExt cx="834336" cy="2411228"/>
          </a:xfrm>
        </p:grpSpPr>
        <p:sp>
          <p:nvSpPr>
            <p:cNvPr id="300"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1"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2"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07" name="Group"/>
          <p:cNvGrpSpPr/>
          <p:nvPr/>
        </p:nvGrpSpPr>
        <p:grpSpPr>
          <a:xfrm>
            <a:off x="9077397" y="4403755"/>
            <a:ext cx="834338" cy="2411229"/>
            <a:chOff x="0" y="0"/>
            <a:chExt cx="834336" cy="2411228"/>
          </a:xfrm>
        </p:grpSpPr>
        <p:sp>
          <p:nvSpPr>
            <p:cNvPr id="304"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5"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6"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11" name="Group"/>
          <p:cNvGrpSpPr/>
          <p:nvPr/>
        </p:nvGrpSpPr>
        <p:grpSpPr>
          <a:xfrm>
            <a:off x="8078340" y="4378355"/>
            <a:ext cx="834338" cy="2411229"/>
            <a:chOff x="0" y="0"/>
            <a:chExt cx="834336" cy="2411228"/>
          </a:xfrm>
        </p:grpSpPr>
        <p:sp>
          <p:nvSpPr>
            <p:cNvPr id="308"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09"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10"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315" name="Group"/>
          <p:cNvGrpSpPr/>
          <p:nvPr/>
        </p:nvGrpSpPr>
        <p:grpSpPr>
          <a:xfrm>
            <a:off x="6995015" y="4378355"/>
            <a:ext cx="834338" cy="2411229"/>
            <a:chOff x="0" y="0"/>
            <a:chExt cx="834336" cy="2411228"/>
          </a:xfrm>
        </p:grpSpPr>
        <p:sp>
          <p:nvSpPr>
            <p:cNvPr id="312" name="Oval"/>
            <p:cNvSpPr/>
            <p:nvPr/>
          </p:nvSpPr>
          <p:spPr>
            <a:xfrm>
              <a:off x="0" y="0"/>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13" name="Oval"/>
            <p:cNvSpPr/>
            <p:nvPr/>
          </p:nvSpPr>
          <p:spPr>
            <a:xfrm>
              <a:off x="0" y="813229"/>
              <a:ext cx="832887" cy="795091"/>
            </a:xfrm>
            <a:prstGeom prst="ellipse">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314" name="Rectangle"/>
            <p:cNvSpPr/>
            <p:nvPr/>
          </p:nvSpPr>
          <p:spPr>
            <a:xfrm>
              <a:off x="1450" y="1141228"/>
              <a:ext cx="832887" cy="1270001"/>
            </a:xfrm>
            <a:prstGeom prst="rect">
              <a:avLst/>
            </a:prstGeom>
            <a:solidFill>
              <a:srgbClr val="275CA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316" name="A team of user centred people"/>
          <p:cNvSpPr txBox="1"/>
          <p:nvPr/>
        </p:nvSpPr>
        <p:spPr>
          <a:xfrm>
            <a:off x="4593327" y="6767355"/>
            <a:ext cx="15197346" cy="2570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7200">
                <a:solidFill>
                  <a:srgbClr val="005EA5"/>
                </a:solidFill>
                <a:latin typeface="GDSTransportWebsite-Bold"/>
                <a:ea typeface="GDSTransportWebsite-Bold"/>
                <a:cs typeface="GDSTransportWebsite-Bold"/>
                <a:sym typeface="GDSTransportWebsite-Bold"/>
              </a:defRPr>
            </a:lvl1pPr>
          </a:lstStyle>
          <a:p>
            <a:pPr/>
            <a:r>
              <a:t>A team of user centred people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ring…"/>
          <p:cNvSpPr txBox="1"/>
          <p:nvPr>
            <p:ph type="ctrTitle"/>
          </p:nvPr>
        </p:nvSpPr>
        <p:spPr>
          <a:xfrm>
            <a:off x="1778000" y="1397366"/>
            <a:ext cx="20828000" cy="10921268"/>
          </a:xfrm>
          <a:prstGeom prst="rect">
            <a:avLst/>
          </a:prstGeom>
        </p:spPr>
        <p:txBody>
          <a:bodyPr anchor="ctr"/>
          <a:lstStyle/>
          <a:p>
            <a:pPr algn="l">
              <a:defRPr sz="9600">
                <a:solidFill>
                  <a:srgbClr val="275CA0"/>
                </a:solidFill>
                <a:latin typeface="GDSTransportWebsite-Bold"/>
                <a:ea typeface="GDSTransportWebsite-Bold"/>
                <a:cs typeface="GDSTransportWebsite-Bold"/>
                <a:sym typeface="GDSTransportWebsite-Bold"/>
              </a:defRPr>
            </a:pPr>
            <a:r>
              <a:t>Sharing</a:t>
            </a:r>
          </a:p>
          <a:p>
            <a:pPr algn="l">
              <a:defRPr sz="9600">
                <a:solidFill>
                  <a:srgbClr val="275CA0"/>
                </a:solidFill>
                <a:latin typeface="GDSTransportWebsite-Bold"/>
                <a:ea typeface="GDSTransportWebsite-Bold"/>
                <a:cs typeface="GDSTransportWebsite-Bold"/>
                <a:sym typeface="GDSTransportWebsite-Bold"/>
              </a:defRPr>
            </a:pPr>
            <a:r>
              <a:t>Cooperation</a:t>
            </a:r>
          </a:p>
          <a:p>
            <a:pPr algn="l">
              <a:defRPr sz="9600">
                <a:solidFill>
                  <a:srgbClr val="275CA0"/>
                </a:solidFill>
                <a:latin typeface="GDSTransportWebsite-Bold"/>
                <a:ea typeface="GDSTransportWebsite-Bold"/>
                <a:cs typeface="GDSTransportWebsite-Bold"/>
                <a:sym typeface="GDSTransportWebsite-Bold"/>
              </a:defRPr>
            </a:pPr>
            <a:r>
              <a:t>Collaboration</a:t>
            </a:r>
          </a:p>
          <a:p>
            <a:pPr algn="l">
              <a:defRPr sz="9600">
                <a:solidFill>
                  <a:srgbClr val="275CA0"/>
                </a:solidFill>
                <a:latin typeface="GDSTransportWebsite-Bold"/>
                <a:ea typeface="GDSTransportWebsite-Bold"/>
                <a:cs typeface="GDSTransportWebsite-Bold"/>
                <a:sym typeface="GDSTransportWebsite-Bold"/>
              </a:defRPr>
            </a:pPr>
            <a:r>
              <a:t>Collectivism</a:t>
            </a:r>
          </a:p>
        </p:txBody>
      </p:sp>
      <p:sp>
        <p:nvSpPr>
          <p:cNvPr id="319" name="Line"/>
          <p:cNvSpPr/>
          <p:nvPr/>
        </p:nvSpPr>
        <p:spPr>
          <a:xfrm flipH="1">
            <a:off x="12954000" y="4001196"/>
            <a:ext cx="1" cy="5713608"/>
          </a:xfrm>
          <a:prstGeom prst="line">
            <a:avLst/>
          </a:prstGeom>
          <a:ln w="254000">
            <a:solidFill>
              <a:srgbClr val="275CA0"/>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Line"/>
          <p:cNvSpPr/>
          <p:nvPr/>
        </p:nvSpPr>
        <p:spPr>
          <a:xfrm>
            <a:off x="7059428" y="6896387"/>
            <a:ext cx="709036" cy="1"/>
          </a:xfrm>
          <a:prstGeom prst="line">
            <a:avLst/>
          </a:prstGeom>
          <a:ln w="76200">
            <a:solidFill>
              <a:srgbClr val="000000">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24" name="Design"/>
          <p:cNvSpPr txBox="1"/>
          <p:nvPr/>
        </p:nvSpPr>
        <p:spPr>
          <a:xfrm>
            <a:off x="3195219" y="6290317"/>
            <a:ext cx="3560998" cy="1135366"/>
          </a:xfrm>
          <a:prstGeom prst="rect">
            <a:avLst/>
          </a:prstGeom>
          <a:solidFill>
            <a:srgbClr val="275CA0"/>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FFFFFF"/>
                </a:solidFill>
                <a:latin typeface="GDSTransportWebsite-Bold"/>
                <a:ea typeface="GDSTransportWebsite-Bold"/>
                <a:cs typeface="GDSTransportWebsite-Bold"/>
                <a:sym typeface="GDSTransportWebsite-Bold"/>
              </a:defRPr>
            </a:lvl1pPr>
          </a:lstStyle>
          <a:p>
            <a:pPr/>
            <a:r>
              <a:t>Design</a:t>
            </a:r>
          </a:p>
        </p:txBody>
      </p:sp>
      <p:sp>
        <p:nvSpPr>
          <p:cNvPr id="325" name="The black box of dev"/>
          <p:cNvSpPr txBox="1"/>
          <p:nvPr/>
        </p:nvSpPr>
        <p:spPr>
          <a:xfrm>
            <a:off x="8026681" y="2689821"/>
            <a:ext cx="8330639" cy="8336358"/>
          </a:xfrm>
          <a:prstGeom prst="rect">
            <a:avLst/>
          </a:prstGeom>
          <a:solidFill>
            <a:srgbClr val="000000"/>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FFFFFF"/>
                </a:solidFill>
                <a:latin typeface="GDSTransportWebsite-Bold"/>
                <a:ea typeface="GDSTransportWebsite-Bold"/>
                <a:cs typeface="GDSTransportWebsite-Bold"/>
                <a:sym typeface="GDSTransportWebsite-Bold"/>
              </a:defRPr>
            </a:lvl1pPr>
          </a:lstStyle>
          <a:p>
            <a:pPr/>
            <a:r>
              <a:t>The black box of dev</a:t>
            </a:r>
          </a:p>
        </p:txBody>
      </p:sp>
      <p:sp>
        <p:nvSpPr>
          <p:cNvPr id="326" name="Line"/>
          <p:cNvSpPr/>
          <p:nvPr/>
        </p:nvSpPr>
        <p:spPr>
          <a:xfrm>
            <a:off x="16659629" y="6896387"/>
            <a:ext cx="709037" cy="1"/>
          </a:xfrm>
          <a:prstGeom prst="line">
            <a:avLst/>
          </a:prstGeom>
          <a:ln w="76200">
            <a:solidFill>
              <a:srgbClr val="000000">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27" name="Live"/>
          <p:cNvSpPr txBox="1"/>
          <p:nvPr/>
        </p:nvSpPr>
        <p:spPr>
          <a:xfrm>
            <a:off x="17627782" y="6328705"/>
            <a:ext cx="3560999" cy="1135365"/>
          </a:xfrm>
          <a:prstGeom prst="rect">
            <a:avLst/>
          </a:prstGeom>
          <a:solidFill>
            <a:srgbClr val="889951"/>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FFFFFF"/>
                </a:solidFill>
                <a:latin typeface="GDSTransportWebsite-Bold"/>
                <a:ea typeface="GDSTransportWebsite-Bold"/>
                <a:cs typeface="GDSTransportWebsite-Bold"/>
                <a:sym typeface="GDSTransportWebsite-Bold"/>
              </a:defRPr>
            </a:lvl1pPr>
          </a:lstStyle>
          <a:p>
            <a:pPr/>
            <a:r>
              <a:t>Live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They slow us down to speed us up. By taking the time to discover, to understand, we avoid costly mistakes such as becoming too complex too early and sticking with a weak idea for too long.”…"/>
          <p:cNvSpPr txBox="1"/>
          <p:nvPr>
            <p:ph type="ctrTitle"/>
          </p:nvPr>
        </p:nvSpPr>
        <p:spPr>
          <a:xfrm>
            <a:off x="1778000" y="1397366"/>
            <a:ext cx="20828000" cy="10921268"/>
          </a:xfrm>
          <a:prstGeom prst="rect">
            <a:avLst/>
          </a:prstGeom>
        </p:spPr>
        <p:txBody>
          <a:bodyPr anchor="ctr"/>
          <a:lstStyle/>
          <a:p>
            <a:pPr algn="l">
              <a:defRPr sz="7200">
                <a:solidFill>
                  <a:srgbClr val="005EA5"/>
                </a:solidFill>
                <a:latin typeface="GDSTransportWebsite-Bold"/>
                <a:ea typeface="GDSTransportWebsite-Bold"/>
                <a:cs typeface="GDSTransportWebsite-Bold"/>
                <a:sym typeface="GDSTransportWebsite-Bold"/>
              </a:defRPr>
            </a:pPr>
            <a:r>
              <a:t>“They slow us down to speed us up. By taking the time to discover, to understand, we avoid costly mistakes such as becoming too complex too early and sticking with a weak idea for too long.”</a:t>
            </a:r>
          </a:p>
          <a:p>
            <a:pPr algn="l">
              <a:defRPr sz="7200">
                <a:solidFill>
                  <a:srgbClr val="005EA5"/>
                </a:solidFill>
                <a:latin typeface="GDS Transport Website Light"/>
                <a:ea typeface="GDS Transport Website Light"/>
                <a:cs typeface="GDS Transport Website Light"/>
                <a:sym typeface="GDS Transport Website Light"/>
              </a:defRPr>
            </a:pPr>
            <a:r>
              <a:t>–Tim Brown, IDEO</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Ego-less design."/>
          <p:cNvSpPr txBox="1"/>
          <p:nvPr>
            <p:ph type="ctrTitle"/>
          </p:nvPr>
        </p:nvSpPr>
        <p:spPr>
          <a:xfrm>
            <a:off x="1778000" y="1397366"/>
            <a:ext cx="20828000" cy="10921268"/>
          </a:xfrm>
          <a:prstGeom prst="rect">
            <a:avLst/>
          </a:prstGeom>
        </p:spPr>
        <p:txBody>
          <a:bodyPr anchor="ctr"/>
          <a:lstStyle>
            <a:lvl1pPr algn="l">
              <a:defRPr sz="9600">
                <a:solidFill>
                  <a:srgbClr val="275CA0"/>
                </a:solidFill>
                <a:latin typeface="GDSTransportWebsite-Bold"/>
                <a:ea typeface="GDSTransportWebsite-Bold"/>
                <a:cs typeface="GDSTransportWebsite-Bold"/>
                <a:sym typeface="GDSTransportWebsite-Bold"/>
              </a:defRPr>
            </a:lvl1pPr>
          </a:lstStyle>
          <a:p>
            <a:pPr/>
            <a:r>
              <a:t>Ego-less design.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Discovery"/>
          <p:cNvSpPr txBox="1"/>
          <p:nvPr/>
        </p:nvSpPr>
        <p:spPr>
          <a:xfrm>
            <a:off x="1981161" y="6329250"/>
            <a:ext cx="4737774" cy="1057500"/>
          </a:xfrm>
          <a:prstGeom prst="rect">
            <a:avLst/>
          </a:prstGeom>
          <a:solidFill>
            <a:srgbClr val="862F84"/>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Discovery</a:t>
            </a:r>
          </a:p>
        </p:txBody>
      </p:sp>
      <p:sp>
        <p:nvSpPr>
          <p:cNvPr id="336" name="Alpha"/>
          <p:cNvSpPr txBox="1"/>
          <p:nvPr/>
        </p:nvSpPr>
        <p:spPr>
          <a:xfrm>
            <a:off x="7209129" y="6329250"/>
            <a:ext cx="4737774" cy="1057500"/>
          </a:xfrm>
          <a:prstGeom prst="rect">
            <a:avLst/>
          </a:prstGeom>
          <a:solidFill>
            <a:srgbClr val="C6427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Alpha</a:t>
            </a:r>
          </a:p>
        </p:txBody>
      </p:sp>
      <p:sp>
        <p:nvSpPr>
          <p:cNvPr id="337" name="Beta"/>
          <p:cNvSpPr txBox="1"/>
          <p:nvPr/>
        </p:nvSpPr>
        <p:spPr>
          <a:xfrm>
            <a:off x="12437097" y="6329250"/>
            <a:ext cx="4737774" cy="1057500"/>
          </a:xfrm>
          <a:prstGeom prst="rect">
            <a:avLst/>
          </a:prstGeom>
          <a:solidFill>
            <a:srgbClr val="E67E40"/>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Beta</a:t>
            </a:r>
          </a:p>
        </p:txBody>
      </p:sp>
      <p:sp>
        <p:nvSpPr>
          <p:cNvPr id="338" name="Live"/>
          <p:cNvSpPr txBox="1"/>
          <p:nvPr/>
        </p:nvSpPr>
        <p:spPr>
          <a:xfrm>
            <a:off x="17665065" y="6329250"/>
            <a:ext cx="4737774" cy="1057500"/>
          </a:xfrm>
          <a:prstGeom prst="rect">
            <a:avLst/>
          </a:prstGeom>
          <a:solidFill>
            <a:srgbClr val="889951"/>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Live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23" name="What is design?"/>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What is design?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342" name="We are always discovering."/>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We are always discovering.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344" name="Understand the problem space."/>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Understand the problem space.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346" name="Product owner"/>
          <p:cNvSpPr txBox="1"/>
          <p:nvPr/>
        </p:nvSpPr>
        <p:spPr>
          <a:xfrm>
            <a:off x="9696113" y="3093048"/>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Product owner</a:t>
            </a:r>
          </a:p>
        </p:txBody>
      </p:sp>
      <p:sp>
        <p:nvSpPr>
          <p:cNvPr id="347" name="Oval"/>
          <p:cNvSpPr/>
          <p:nvPr/>
        </p:nvSpPr>
        <p:spPr>
          <a:xfrm>
            <a:off x="2873071" y="529791"/>
            <a:ext cx="12751301" cy="12656418"/>
          </a:xfrm>
          <a:prstGeom prst="ellipse">
            <a:avLst/>
          </a:prstGeom>
          <a:ln w="76200">
            <a:solidFill>
              <a:srgbClr val="FFFFFF">
                <a:alpha val="30000"/>
              </a:srgbClr>
            </a:solidFill>
            <a:prstDash val="sysDot"/>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48" name="Oval"/>
          <p:cNvSpPr/>
          <p:nvPr/>
        </p:nvSpPr>
        <p:spPr>
          <a:xfrm>
            <a:off x="8505628" y="529791"/>
            <a:ext cx="12751301" cy="12656418"/>
          </a:xfrm>
          <a:prstGeom prst="ellipse">
            <a:avLst/>
          </a:prstGeom>
          <a:ln w="76200">
            <a:solidFill>
              <a:srgbClr val="FFFFFF">
                <a:alpha val="30000"/>
              </a:srgbClr>
            </a:solidFill>
            <a:prstDash val="sysDot"/>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49" name="Delivery manager"/>
          <p:cNvSpPr txBox="1"/>
          <p:nvPr/>
        </p:nvSpPr>
        <p:spPr>
          <a:xfrm>
            <a:off x="15615076" y="3903894"/>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Delivery manager</a:t>
            </a:r>
          </a:p>
        </p:txBody>
      </p:sp>
      <p:sp>
        <p:nvSpPr>
          <p:cNvPr id="350" name="User researcher"/>
          <p:cNvSpPr txBox="1"/>
          <p:nvPr/>
        </p:nvSpPr>
        <p:spPr>
          <a:xfrm>
            <a:off x="9667758" y="5019254"/>
            <a:ext cx="4737774"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User researcher</a:t>
            </a:r>
          </a:p>
        </p:txBody>
      </p:sp>
      <p:sp>
        <p:nvSpPr>
          <p:cNvPr id="351" name="Content designer"/>
          <p:cNvSpPr txBox="1"/>
          <p:nvPr/>
        </p:nvSpPr>
        <p:spPr>
          <a:xfrm>
            <a:off x="9667758" y="6310461"/>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Content designer</a:t>
            </a:r>
          </a:p>
        </p:txBody>
      </p:sp>
      <p:sp>
        <p:nvSpPr>
          <p:cNvPr id="352" name="Interaction designer"/>
          <p:cNvSpPr txBox="1"/>
          <p:nvPr/>
        </p:nvSpPr>
        <p:spPr>
          <a:xfrm>
            <a:off x="9667758" y="7520058"/>
            <a:ext cx="4737774"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Interaction designer</a:t>
            </a:r>
          </a:p>
        </p:txBody>
      </p:sp>
      <p:sp>
        <p:nvSpPr>
          <p:cNvPr id="353" name="Service designer"/>
          <p:cNvSpPr txBox="1"/>
          <p:nvPr/>
        </p:nvSpPr>
        <p:spPr>
          <a:xfrm>
            <a:off x="9905996" y="8729656"/>
            <a:ext cx="4737773"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Service designer</a:t>
            </a:r>
          </a:p>
        </p:txBody>
      </p:sp>
      <p:sp>
        <p:nvSpPr>
          <p:cNvPr id="354" name="Minister(s)"/>
          <p:cNvSpPr txBox="1"/>
          <p:nvPr/>
        </p:nvSpPr>
        <p:spPr>
          <a:xfrm>
            <a:off x="4681162" y="2650573"/>
            <a:ext cx="4737774"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Minister(s)</a:t>
            </a:r>
          </a:p>
        </p:txBody>
      </p:sp>
      <p:sp>
        <p:nvSpPr>
          <p:cNvPr id="355" name="Stakeholders"/>
          <p:cNvSpPr txBox="1"/>
          <p:nvPr/>
        </p:nvSpPr>
        <p:spPr>
          <a:xfrm>
            <a:off x="571652" y="467269"/>
            <a:ext cx="4737774" cy="10575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275DA0"/>
                </a:solidFill>
                <a:latin typeface="GDSTransportWebsite-Bold"/>
                <a:ea typeface="GDSTransportWebsite-Bold"/>
                <a:cs typeface="GDSTransportWebsite-Bold"/>
                <a:sym typeface="GDSTransportWebsite-Bold"/>
              </a:defRPr>
            </a:lvl1pPr>
          </a:lstStyle>
          <a:p>
            <a:pPr/>
            <a:r>
              <a:t>Stakeholders</a:t>
            </a:r>
          </a:p>
        </p:txBody>
      </p:sp>
      <p:sp>
        <p:nvSpPr>
          <p:cNvPr id="356" name="Delivery"/>
          <p:cNvSpPr txBox="1"/>
          <p:nvPr/>
        </p:nvSpPr>
        <p:spPr>
          <a:xfrm>
            <a:off x="19043837" y="467269"/>
            <a:ext cx="4737774" cy="10575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275DA0"/>
                </a:solidFill>
                <a:latin typeface="GDSTransportWebsite-Bold"/>
                <a:ea typeface="GDSTransportWebsite-Bold"/>
                <a:cs typeface="GDSTransportWebsite-Bold"/>
                <a:sym typeface="GDSTransportWebsite-Bold"/>
              </a:defRPr>
            </a:lvl1pPr>
          </a:lstStyle>
          <a:p>
            <a:pPr/>
            <a:r>
              <a:t>Delivery</a:t>
            </a:r>
          </a:p>
        </p:txBody>
      </p:sp>
      <p:sp>
        <p:nvSpPr>
          <p:cNvPr id="357" name="Business analyst"/>
          <p:cNvSpPr txBox="1"/>
          <p:nvPr/>
        </p:nvSpPr>
        <p:spPr>
          <a:xfrm>
            <a:off x="9905996" y="9939253"/>
            <a:ext cx="4737773"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Business analyst</a:t>
            </a:r>
          </a:p>
        </p:txBody>
      </p:sp>
      <p:sp>
        <p:nvSpPr>
          <p:cNvPr id="358" name="Government Digital Service"/>
          <p:cNvSpPr txBox="1"/>
          <p:nvPr/>
        </p:nvSpPr>
        <p:spPr>
          <a:xfrm>
            <a:off x="2497858" y="6145575"/>
            <a:ext cx="6313062"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Government Digital Service</a:t>
            </a:r>
          </a:p>
        </p:txBody>
      </p:sp>
      <p:sp>
        <p:nvSpPr>
          <p:cNvPr id="359" name="Subject matter expert (SME)"/>
          <p:cNvSpPr txBox="1"/>
          <p:nvPr/>
        </p:nvSpPr>
        <p:spPr>
          <a:xfrm>
            <a:off x="9225753" y="3903894"/>
            <a:ext cx="6098259"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Subject matter expert (SME)</a:t>
            </a:r>
          </a:p>
        </p:txBody>
      </p:sp>
      <p:sp>
        <p:nvSpPr>
          <p:cNvPr id="360" name="Developers / engineers"/>
          <p:cNvSpPr txBox="1"/>
          <p:nvPr/>
        </p:nvSpPr>
        <p:spPr>
          <a:xfrm>
            <a:off x="16062317" y="5952335"/>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Developers / engineers</a:t>
            </a:r>
          </a:p>
        </p:txBody>
      </p:sp>
      <p:sp>
        <p:nvSpPr>
          <p:cNvPr id="361" name="Testers"/>
          <p:cNvSpPr txBox="1"/>
          <p:nvPr/>
        </p:nvSpPr>
        <p:spPr>
          <a:xfrm>
            <a:off x="15615076" y="7457273"/>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Testers</a:t>
            </a:r>
          </a:p>
        </p:txBody>
      </p:sp>
      <p:sp>
        <p:nvSpPr>
          <p:cNvPr id="362" name="Policy team"/>
          <p:cNvSpPr txBox="1"/>
          <p:nvPr/>
        </p:nvSpPr>
        <p:spPr>
          <a:xfrm>
            <a:off x="2497858" y="4833877"/>
            <a:ext cx="4737774"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Policy team</a:t>
            </a:r>
          </a:p>
        </p:txBody>
      </p:sp>
      <p:sp>
        <p:nvSpPr>
          <p:cNvPr id="363" name="Users"/>
          <p:cNvSpPr txBox="1"/>
          <p:nvPr/>
        </p:nvSpPr>
        <p:spPr>
          <a:xfrm>
            <a:off x="3285502" y="3738651"/>
            <a:ext cx="4737774"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Users</a:t>
            </a:r>
          </a:p>
        </p:txBody>
      </p:sp>
      <p:sp>
        <p:nvSpPr>
          <p:cNvPr id="364" name="Operations"/>
          <p:cNvSpPr txBox="1"/>
          <p:nvPr/>
        </p:nvSpPr>
        <p:spPr>
          <a:xfrm>
            <a:off x="2497858" y="7457273"/>
            <a:ext cx="6313062" cy="105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Operations</a:t>
            </a:r>
          </a:p>
        </p:txBody>
      </p:sp>
      <p:sp>
        <p:nvSpPr>
          <p:cNvPr id="365" name="Technical architects"/>
          <p:cNvSpPr txBox="1"/>
          <p:nvPr/>
        </p:nvSpPr>
        <p:spPr>
          <a:xfrm>
            <a:off x="15615076" y="8962211"/>
            <a:ext cx="4737774" cy="105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200">
                <a:solidFill>
                  <a:srgbClr val="FFFFFF"/>
                </a:solidFill>
                <a:latin typeface="GDSTransportWebsite-Bold"/>
                <a:ea typeface="GDSTransportWebsite-Bold"/>
                <a:cs typeface="GDSTransportWebsite-Bold"/>
                <a:sym typeface="GDSTransportWebsite-Bold"/>
              </a:defRPr>
            </a:lvl1pPr>
          </a:lstStyle>
          <a:p>
            <a:pPr/>
            <a:r>
              <a:t>Technical architects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369" name="Line"/>
          <p:cNvSpPr/>
          <p:nvPr/>
        </p:nvSpPr>
        <p:spPr>
          <a:xfrm>
            <a:off x="3884427"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70" name="Understanding"/>
          <p:cNvSpPr txBox="1"/>
          <p:nvPr/>
        </p:nvSpPr>
        <p:spPr>
          <a:xfrm>
            <a:off x="295369"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Understanding</a:t>
            </a:r>
          </a:p>
        </p:txBody>
      </p:sp>
      <p:sp>
        <p:nvSpPr>
          <p:cNvPr id="371" name="Ideate"/>
          <p:cNvSpPr txBox="1"/>
          <p:nvPr/>
        </p:nvSpPr>
        <p:spPr>
          <a:xfrm>
            <a:off x="8931774"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Ideate</a:t>
            </a:r>
          </a:p>
        </p:txBody>
      </p:sp>
      <p:sp>
        <p:nvSpPr>
          <p:cNvPr id="372" name="Define"/>
          <p:cNvSpPr txBox="1"/>
          <p:nvPr/>
        </p:nvSpPr>
        <p:spPr>
          <a:xfrm>
            <a:off x="4613572"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Define</a:t>
            </a:r>
          </a:p>
        </p:txBody>
      </p:sp>
      <p:sp>
        <p:nvSpPr>
          <p:cNvPr id="373" name="Prototype"/>
          <p:cNvSpPr txBox="1"/>
          <p:nvPr/>
        </p:nvSpPr>
        <p:spPr>
          <a:xfrm>
            <a:off x="13242568" y="6290317"/>
            <a:ext cx="3560996"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Prototype</a:t>
            </a:r>
          </a:p>
        </p:txBody>
      </p:sp>
      <p:sp>
        <p:nvSpPr>
          <p:cNvPr id="374" name="Test"/>
          <p:cNvSpPr txBox="1"/>
          <p:nvPr/>
        </p:nvSpPr>
        <p:spPr>
          <a:xfrm>
            <a:off x="17568178"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Test</a:t>
            </a:r>
          </a:p>
        </p:txBody>
      </p:sp>
      <p:sp>
        <p:nvSpPr>
          <p:cNvPr id="375" name="Line"/>
          <p:cNvSpPr/>
          <p:nvPr/>
        </p:nvSpPr>
        <p:spPr>
          <a:xfrm>
            <a:off x="8189929"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76" name="Line"/>
          <p:cNvSpPr/>
          <p:nvPr/>
        </p:nvSpPr>
        <p:spPr>
          <a:xfrm>
            <a:off x="12508132"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77" name="Line"/>
          <p:cNvSpPr/>
          <p:nvPr/>
        </p:nvSpPr>
        <p:spPr>
          <a:xfrm>
            <a:off x="16826334" y="6858000"/>
            <a:ext cx="709036"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cxnSp>
        <p:nvCxnSpPr>
          <p:cNvPr id="378" name="Connection Line"/>
          <p:cNvCxnSpPr>
            <a:stCxn id="374" idx="0"/>
            <a:endCxn id="371" idx="0"/>
          </p:cNvCxnSpPr>
          <p:nvPr/>
        </p:nvCxnSpPr>
        <p:spPr>
          <a:xfrm flipH="1">
            <a:off x="10712273" y="6858000"/>
            <a:ext cx="8636405" cy="1"/>
          </a:xfrm>
          <a:prstGeom prst="straightConnector1">
            <a:avLst/>
          </a:prstGeom>
          <a:ln w="76200">
            <a:solidFill>
              <a:srgbClr val="FFFFFF">
                <a:alpha val="30000"/>
              </a:srgbClr>
            </a:solidFill>
            <a:prstDash val="sysDot"/>
            <a:miter lim="400000"/>
            <a:tailEnd type="arrow"/>
          </a:ln>
        </p:spPr>
      </p:cxnSp>
      <p:cxnSp>
        <p:nvCxnSpPr>
          <p:cNvPr id="379" name="Connection Line"/>
          <p:cNvCxnSpPr>
            <a:stCxn id="374" idx="0"/>
            <a:endCxn id="372" idx="0"/>
          </p:cNvCxnSpPr>
          <p:nvPr/>
        </p:nvCxnSpPr>
        <p:spPr>
          <a:xfrm flipH="1">
            <a:off x="6394071" y="6858000"/>
            <a:ext cx="12954607" cy="1"/>
          </a:xfrm>
          <a:prstGeom prst="straightConnector1">
            <a:avLst/>
          </a:prstGeom>
          <a:ln w="76200">
            <a:solidFill>
              <a:srgbClr val="FFFFFF">
                <a:alpha val="30000"/>
              </a:srgbClr>
            </a:solidFill>
            <a:prstDash val="sysDot"/>
            <a:miter lim="400000"/>
            <a:tailEnd type="arrow"/>
          </a:ln>
        </p:spPr>
      </p:cxnSp>
      <p:cxnSp>
        <p:nvCxnSpPr>
          <p:cNvPr id="380" name="Connection Line"/>
          <p:cNvCxnSpPr>
            <a:stCxn id="374" idx="0"/>
            <a:endCxn id="370" idx="0"/>
          </p:cNvCxnSpPr>
          <p:nvPr/>
        </p:nvCxnSpPr>
        <p:spPr>
          <a:xfrm flipH="1">
            <a:off x="2075868" y="6858000"/>
            <a:ext cx="17272810" cy="1"/>
          </a:xfrm>
          <a:prstGeom prst="straightConnector1">
            <a:avLst/>
          </a:prstGeom>
          <a:ln w="76200">
            <a:solidFill>
              <a:srgbClr val="FFFFFF">
                <a:alpha val="30000"/>
              </a:srgbClr>
            </a:solidFill>
            <a:prstDash val="sysDot"/>
            <a:miter lim="400000"/>
            <a:tailEnd type="arrow"/>
          </a:ln>
        </p:spPr>
      </p:cxnSp>
      <p:sp>
        <p:nvSpPr>
          <p:cNvPr id="381" name="Do research to discover who users are what  they do, say, think and feel."/>
          <p:cNvSpPr txBox="1"/>
          <p:nvPr/>
        </p:nvSpPr>
        <p:spPr>
          <a:xfrm>
            <a:off x="295369" y="7917142"/>
            <a:ext cx="3560999"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Do research to discover who users are what  they do, say, think and feel.</a:t>
            </a:r>
          </a:p>
        </p:txBody>
      </p:sp>
      <p:sp>
        <p:nvSpPr>
          <p:cNvPr id="382" name="Combine research and analyse to understand users and their needs."/>
          <p:cNvSpPr txBox="1"/>
          <p:nvPr/>
        </p:nvSpPr>
        <p:spPr>
          <a:xfrm>
            <a:off x="4617951" y="7917142"/>
            <a:ext cx="36117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Combine research and analyse to understand users and their needs.</a:t>
            </a:r>
          </a:p>
        </p:txBody>
      </p:sp>
      <p:sp>
        <p:nvSpPr>
          <p:cNvPr id="383" name="Focused on the needs, as a team explore possible ideas. Quantity over quality."/>
          <p:cNvSpPr txBox="1"/>
          <p:nvPr/>
        </p:nvSpPr>
        <p:spPr>
          <a:xfrm>
            <a:off x="8991333" y="7917142"/>
            <a:ext cx="35609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Focused on the needs, as a team explore possible ideas. Quantity over quality.</a:t>
            </a:r>
          </a:p>
        </p:txBody>
      </p:sp>
      <p:sp>
        <p:nvSpPr>
          <p:cNvPr id="384" name="Build tactile representations of your ideas. Consider impact versus feasibility."/>
          <p:cNvSpPr txBox="1"/>
          <p:nvPr/>
        </p:nvSpPr>
        <p:spPr>
          <a:xfrm>
            <a:off x="13313914" y="7917142"/>
            <a:ext cx="3418303"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Build tactile representations of your ideas. Consider impact versus feasibility.</a:t>
            </a:r>
          </a:p>
        </p:txBody>
      </p:sp>
      <p:sp>
        <p:nvSpPr>
          <p:cNvPr id="385" name="Put the work in front of users. Find what works and doesn’t work."/>
          <p:cNvSpPr txBox="1"/>
          <p:nvPr/>
        </p:nvSpPr>
        <p:spPr>
          <a:xfrm>
            <a:off x="17493801" y="8042710"/>
            <a:ext cx="3709754" cy="433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Put the work in front of users. Find what works and doesn’t work.</a:t>
            </a:r>
          </a:p>
        </p:txBody>
      </p:sp>
      <p:cxnSp>
        <p:nvCxnSpPr>
          <p:cNvPr id="386" name="Connection Line"/>
          <p:cNvCxnSpPr>
            <a:stCxn id="373" idx="0"/>
            <a:endCxn id="371" idx="0"/>
          </p:cNvCxnSpPr>
          <p:nvPr/>
        </p:nvCxnSpPr>
        <p:spPr>
          <a:xfrm flipH="1">
            <a:off x="10712273" y="6858000"/>
            <a:ext cx="4310794" cy="1"/>
          </a:xfrm>
          <a:prstGeom prst="straightConnector1">
            <a:avLst/>
          </a:prstGeom>
          <a:ln w="76200">
            <a:solidFill>
              <a:srgbClr val="FFFFFF">
                <a:alpha val="30000"/>
              </a:srgbClr>
            </a:solidFill>
            <a:prstDash val="sysDot"/>
            <a:miter lim="400000"/>
            <a:tailEnd type="arrow"/>
          </a:ln>
        </p:spPr>
      </p:cxnSp>
      <p:sp>
        <p:nvSpPr>
          <p:cNvPr id="387" name="Production"/>
          <p:cNvSpPr txBox="1"/>
          <p:nvPr/>
        </p:nvSpPr>
        <p:spPr>
          <a:xfrm>
            <a:off x="21871561"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Production</a:t>
            </a:r>
          </a:p>
        </p:txBody>
      </p:sp>
      <p:sp>
        <p:nvSpPr>
          <p:cNvPr id="388" name="Line"/>
          <p:cNvSpPr/>
          <p:nvPr/>
        </p:nvSpPr>
        <p:spPr>
          <a:xfrm>
            <a:off x="21144535"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392" name="Line"/>
          <p:cNvSpPr/>
          <p:nvPr/>
        </p:nvSpPr>
        <p:spPr>
          <a:xfrm>
            <a:off x="3884427"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93" name="Understanding"/>
          <p:cNvSpPr txBox="1"/>
          <p:nvPr/>
        </p:nvSpPr>
        <p:spPr>
          <a:xfrm>
            <a:off x="295369"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Understanding</a:t>
            </a:r>
          </a:p>
        </p:txBody>
      </p:sp>
      <p:sp>
        <p:nvSpPr>
          <p:cNvPr id="394" name="Ideate"/>
          <p:cNvSpPr txBox="1"/>
          <p:nvPr/>
        </p:nvSpPr>
        <p:spPr>
          <a:xfrm>
            <a:off x="8931774"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Ideate</a:t>
            </a:r>
          </a:p>
        </p:txBody>
      </p:sp>
      <p:sp>
        <p:nvSpPr>
          <p:cNvPr id="395" name="Define"/>
          <p:cNvSpPr txBox="1"/>
          <p:nvPr/>
        </p:nvSpPr>
        <p:spPr>
          <a:xfrm>
            <a:off x="4613572"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Define</a:t>
            </a:r>
          </a:p>
        </p:txBody>
      </p:sp>
      <p:sp>
        <p:nvSpPr>
          <p:cNvPr id="396" name="Prototype"/>
          <p:cNvSpPr txBox="1"/>
          <p:nvPr/>
        </p:nvSpPr>
        <p:spPr>
          <a:xfrm>
            <a:off x="13242568" y="6290317"/>
            <a:ext cx="3560996"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Prototype</a:t>
            </a:r>
          </a:p>
        </p:txBody>
      </p:sp>
      <p:sp>
        <p:nvSpPr>
          <p:cNvPr id="397" name="Test"/>
          <p:cNvSpPr txBox="1"/>
          <p:nvPr/>
        </p:nvSpPr>
        <p:spPr>
          <a:xfrm>
            <a:off x="17568178"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Test</a:t>
            </a:r>
          </a:p>
        </p:txBody>
      </p:sp>
      <p:sp>
        <p:nvSpPr>
          <p:cNvPr id="398" name="Line"/>
          <p:cNvSpPr/>
          <p:nvPr/>
        </p:nvSpPr>
        <p:spPr>
          <a:xfrm>
            <a:off x="8189929"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399" name="Line"/>
          <p:cNvSpPr/>
          <p:nvPr/>
        </p:nvSpPr>
        <p:spPr>
          <a:xfrm>
            <a:off x="12508132"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00" name="Line"/>
          <p:cNvSpPr/>
          <p:nvPr/>
        </p:nvSpPr>
        <p:spPr>
          <a:xfrm>
            <a:off x="16826334" y="6858000"/>
            <a:ext cx="709036"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cxnSp>
        <p:nvCxnSpPr>
          <p:cNvPr id="401" name="Connection Line"/>
          <p:cNvCxnSpPr>
            <a:stCxn id="397" idx="0"/>
            <a:endCxn id="394" idx="0"/>
          </p:cNvCxnSpPr>
          <p:nvPr/>
        </p:nvCxnSpPr>
        <p:spPr>
          <a:xfrm flipH="1">
            <a:off x="10712273" y="6858000"/>
            <a:ext cx="8636405" cy="1"/>
          </a:xfrm>
          <a:prstGeom prst="straightConnector1">
            <a:avLst/>
          </a:prstGeom>
          <a:ln w="76200">
            <a:solidFill>
              <a:srgbClr val="FFFFFF">
                <a:alpha val="30000"/>
              </a:srgbClr>
            </a:solidFill>
            <a:prstDash val="sysDot"/>
            <a:miter lim="400000"/>
            <a:tailEnd type="arrow"/>
          </a:ln>
        </p:spPr>
      </p:cxnSp>
      <p:cxnSp>
        <p:nvCxnSpPr>
          <p:cNvPr id="402" name="Connection Line"/>
          <p:cNvCxnSpPr>
            <a:stCxn id="397" idx="0"/>
            <a:endCxn id="395" idx="0"/>
          </p:cNvCxnSpPr>
          <p:nvPr/>
        </p:nvCxnSpPr>
        <p:spPr>
          <a:xfrm flipH="1">
            <a:off x="6394071" y="6858000"/>
            <a:ext cx="12954607" cy="1"/>
          </a:xfrm>
          <a:prstGeom prst="straightConnector1">
            <a:avLst/>
          </a:prstGeom>
          <a:ln w="76200">
            <a:solidFill>
              <a:srgbClr val="FFFFFF">
                <a:alpha val="30000"/>
              </a:srgbClr>
            </a:solidFill>
            <a:prstDash val="sysDot"/>
            <a:miter lim="400000"/>
            <a:tailEnd type="arrow"/>
          </a:ln>
        </p:spPr>
      </p:cxnSp>
      <p:cxnSp>
        <p:nvCxnSpPr>
          <p:cNvPr id="403" name="Connection Line"/>
          <p:cNvCxnSpPr>
            <a:stCxn id="397" idx="0"/>
            <a:endCxn id="393" idx="0"/>
          </p:cNvCxnSpPr>
          <p:nvPr/>
        </p:nvCxnSpPr>
        <p:spPr>
          <a:xfrm flipH="1">
            <a:off x="2075868" y="6858000"/>
            <a:ext cx="17272810" cy="1"/>
          </a:xfrm>
          <a:prstGeom prst="straightConnector1">
            <a:avLst/>
          </a:prstGeom>
          <a:ln w="76200">
            <a:solidFill>
              <a:srgbClr val="FFFFFF">
                <a:alpha val="30000"/>
              </a:srgbClr>
            </a:solidFill>
            <a:prstDash val="sysDot"/>
            <a:miter lim="400000"/>
            <a:tailEnd type="arrow"/>
          </a:ln>
        </p:spPr>
      </p:cxnSp>
      <p:sp>
        <p:nvSpPr>
          <p:cNvPr id="404" name="Do research to discover who users are what  they do, say, think and feel."/>
          <p:cNvSpPr txBox="1"/>
          <p:nvPr/>
        </p:nvSpPr>
        <p:spPr>
          <a:xfrm>
            <a:off x="295369" y="7917142"/>
            <a:ext cx="3560999"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Do research to discover who users are what  they do, say, think and feel.</a:t>
            </a:r>
          </a:p>
        </p:txBody>
      </p:sp>
      <p:sp>
        <p:nvSpPr>
          <p:cNvPr id="405" name="Combine research and analyse to understand users and their needs."/>
          <p:cNvSpPr txBox="1"/>
          <p:nvPr/>
        </p:nvSpPr>
        <p:spPr>
          <a:xfrm>
            <a:off x="4617951" y="7917142"/>
            <a:ext cx="36117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Combine research and analyse to understand users and their needs.</a:t>
            </a:r>
          </a:p>
        </p:txBody>
      </p:sp>
      <p:sp>
        <p:nvSpPr>
          <p:cNvPr id="406" name="Focused on the needs, as a team explore possible ideas. Quantity over quality."/>
          <p:cNvSpPr txBox="1"/>
          <p:nvPr/>
        </p:nvSpPr>
        <p:spPr>
          <a:xfrm>
            <a:off x="8991333" y="7917142"/>
            <a:ext cx="35609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Focused on the needs, as a team explore possible ideas. Quantity over quality.</a:t>
            </a:r>
          </a:p>
        </p:txBody>
      </p:sp>
      <p:sp>
        <p:nvSpPr>
          <p:cNvPr id="407" name="Build tactile representations of your ideas. Consider impact versus feasibility."/>
          <p:cNvSpPr txBox="1"/>
          <p:nvPr/>
        </p:nvSpPr>
        <p:spPr>
          <a:xfrm>
            <a:off x="13313914" y="7917142"/>
            <a:ext cx="3418303"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Build tactile representations of your ideas. Consider impact versus feasibility.</a:t>
            </a:r>
          </a:p>
        </p:txBody>
      </p:sp>
      <p:sp>
        <p:nvSpPr>
          <p:cNvPr id="408" name="Put the work in front of users. Find what works and doesn’t work."/>
          <p:cNvSpPr txBox="1"/>
          <p:nvPr/>
        </p:nvSpPr>
        <p:spPr>
          <a:xfrm>
            <a:off x="17493801" y="8042710"/>
            <a:ext cx="3709754" cy="433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Put the work in front of users. Find what works and doesn’t work.</a:t>
            </a:r>
          </a:p>
        </p:txBody>
      </p:sp>
      <p:cxnSp>
        <p:nvCxnSpPr>
          <p:cNvPr id="409" name="Connection Line"/>
          <p:cNvCxnSpPr>
            <a:stCxn id="396" idx="0"/>
            <a:endCxn id="394" idx="0"/>
          </p:cNvCxnSpPr>
          <p:nvPr/>
        </p:nvCxnSpPr>
        <p:spPr>
          <a:xfrm flipH="1">
            <a:off x="10712273" y="6858000"/>
            <a:ext cx="4310794" cy="1"/>
          </a:xfrm>
          <a:prstGeom prst="straightConnector1">
            <a:avLst/>
          </a:prstGeom>
          <a:ln w="76200">
            <a:solidFill>
              <a:srgbClr val="FFFFFF">
                <a:alpha val="30000"/>
              </a:srgbClr>
            </a:solidFill>
            <a:prstDash val="sysDot"/>
            <a:miter lim="400000"/>
            <a:tailEnd type="arrow"/>
          </a:ln>
        </p:spPr>
      </p:cxnSp>
      <p:sp>
        <p:nvSpPr>
          <p:cNvPr id="410" name="Production"/>
          <p:cNvSpPr txBox="1"/>
          <p:nvPr/>
        </p:nvSpPr>
        <p:spPr>
          <a:xfrm>
            <a:off x="21871561"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Production</a:t>
            </a:r>
          </a:p>
        </p:txBody>
      </p:sp>
      <p:sp>
        <p:nvSpPr>
          <p:cNvPr id="411" name="Line"/>
          <p:cNvSpPr/>
          <p:nvPr/>
        </p:nvSpPr>
        <p:spPr>
          <a:xfrm>
            <a:off x="21144535"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12" name="Discovery"/>
          <p:cNvSpPr txBox="1"/>
          <p:nvPr/>
        </p:nvSpPr>
        <p:spPr>
          <a:xfrm>
            <a:off x="269993" y="1109395"/>
            <a:ext cx="8045237" cy="1057500"/>
          </a:xfrm>
          <a:prstGeom prst="rect">
            <a:avLst/>
          </a:prstGeom>
          <a:solidFill>
            <a:srgbClr val="862F84"/>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algn="l">
              <a:defRPr b="0" sz="3200">
                <a:solidFill>
                  <a:srgbClr val="FFFFFF"/>
                </a:solidFill>
                <a:latin typeface="GDSTransportWebsite-Bold"/>
                <a:ea typeface="GDSTransportWebsite-Bold"/>
                <a:cs typeface="GDSTransportWebsite-Bold"/>
                <a:sym typeface="GDSTransportWebsite-Bold"/>
              </a:defRPr>
            </a:pPr>
            <a:r>
              <a:t>Discovery</a:t>
            </a:r>
          </a:p>
        </p:txBody>
      </p:sp>
      <p:sp>
        <p:nvSpPr>
          <p:cNvPr id="413" name="Rectangle"/>
          <p:cNvSpPr/>
          <p:nvPr/>
        </p:nvSpPr>
        <p:spPr>
          <a:xfrm>
            <a:off x="267343" y="2036720"/>
            <a:ext cx="8050537" cy="130175"/>
          </a:xfrm>
          <a:prstGeom prst="rect">
            <a:avLst/>
          </a:prstGeom>
          <a:solidFill>
            <a:srgbClr val="FFFFFF"/>
          </a:solidFill>
          <a:ln w="12700">
            <a:miter lim="400000"/>
          </a:ln>
        </p:spPr>
        <p:txBody>
          <a:bodyPr lIns="0" tIns="0" rIns="0" bIns="0" anchor="ctr"/>
          <a:lstStyle/>
          <a:p>
            <a:pPr>
              <a:defRPr b="0" sz="3100">
                <a:solidFill>
                  <a:srgbClr val="FFFFFF"/>
                </a:solidFill>
                <a:latin typeface="+mn-lt"/>
                <a:ea typeface="+mn-ea"/>
                <a:cs typeface="+mn-cs"/>
                <a:sym typeface="Helvetica Neue Medium"/>
              </a:defRPr>
            </a:pPr>
          </a:p>
        </p:txBody>
      </p:sp>
      <p:sp>
        <p:nvSpPr>
          <p:cNvPr id="414" name="Alpha"/>
          <p:cNvSpPr txBox="1"/>
          <p:nvPr/>
        </p:nvSpPr>
        <p:spPr>
          <a:xfrm>
            <a:off x="311312" y="2673796"/>
            <a:ext cx="20921041" cy="1057500"/>
          </a:xfrm>
          <a:prstGeom prst="rect">
            <a:avLst/>
          </a:prstGeom>
          <a:solidFill>
            <a:srgbClr val="C6427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algn="l">
              <a:defRPr b="0" sz="3200">
                <a:solidFill>
                  <a:srgbClr val="FFFFFF"/>
                </a:solidFill>
                <a:latin typeface="GDSTransportWebsite-Bold"/>
                <a:ea typeface="GDSTransportWebsite-Bold"/>
                <a:cs typeface="GDSTransportWebsite-Bold"/>
                <a:sym typeface="GDSTransportWebsite-Bold"/>
              </a:defRPr>
            </a:pPr>
            <a:r>
              <a:t>Alpha</a:t>
            </a:r>
          </a:p>
        </p:txBody>
      </p:sp>
      <p:sp>
        <p:nvSpPr>
          <p:cNvPr id="415" name="Rectangle"/>
          <p:cNvSpPr/>
          <p:nvPr/>
        </p:nvSpPr>
        <p:spPr>
          <a:xfrm>
            <a:off x="317806" y="3601121"/>
            <a:ext cx="20908053" cy="130175"/>
          </a:xfrm>
          <a:prstGeom prst="rect">
            <a:avLst/>
          </a:prstGeom>
          <a:solidFill>
            <a:srgbClr val="FFFFFF"/>
          </a:solidFill>
          <a:ln w="12700">
            <a:miter lim="400000"/>
          </a:ln>
        </p:spPr>
        <p:txBody>
          <a:bodyPr lIns="0" tIns="0" rIns="0" bIns="0" anchor="ctr"/>
          <a:lstStyle/>
          <a:p>
            <a:pPr>
              <a:defRPr b="0" sz="3100">
                <a:solidFill>
                  <a:srgbClr val="FFFFFF"/>
                </a:solidFill>
                <a:latin typeface="+mn-lt"/>
                <a:ea typeface="+mn-ea"/>
                <a:cs typeface="+mn-cs"/>
                <a:sym typeface="Helvetica Neue Medium"/>
              </a:defRPr>
            </a:pPr>
          </a:p>
        </p:txBody>
      </p:sp>
      <p:sp>
        <p:nvSpPr>
          <p:cNvPr id="416" name="Beta"/>
          <p:cNvSpPr txBox="1"/>
          <p:nvPr/>
        </p:nvSpPr>
        <p:spPr>
          <a:xfrm>
            <a:off x="352860" y="4238197"/>
            <a:ext cx="25230209" cy="1057500"/>
          </a:xfrm>
          <a:prstGeom prst="rect">
            <a:avLst/>
          </a:prstGeom>
          <a:solidFill>
            <a:srgbClr val="E67E40"/>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algn="l">
              <a:defRPr b="0" sz="3200">
                <a:solidFill>
                  <a:srgbClr val="FFFFFF"/>
                </a:solidFill>
                <a:latin typeface="GDSTransportWebsite-Bold"/>
                <a:ea typeface="GDSTransportWebsite-Bold"/>
                <a:cs typeface="GDSTransportWebsite-Bold"/>
                <a:sym typeface="GDSTransportWebsite-Bold"/>
              </a:defRPr>
            </a:pPr>
            <a:r>
              <a:t>Beta</a:t>
            </a:r>
          </a:p>
        </p:txBody>
      </p:sp>
      <p:sp>
        <p:nvSpPr>
          <p:cNvPr id="417" name="Rectangle"/>
          <p:cNvSpPr/>
          <p:nvPr/>
        </p:nvSpPr>
        <p:spPr>
          <a:xfrm>
            <a:off x="355906" y="5175921"/>
            <a:ext cx="24121641" cy="130175"/>
          </a:xfrm>
          <a:prstGeom prst="rect">
            <a:avLst/>
          </a:prstGeom>
          <a:solidFill>
            <a:srgbClr val="FFFFFF"/>
          </a:solidFill>
          <a:ln w="12700">
            <a:miter lim="400000"/>
          </a:ln>
        </p:spPr>
        <p:txBody>
          <a:bodyPr lIns="0" tIns="0" rIns="0" bIns="0" anchor="ctr"/>
          <a:lstStyle/>
          <a:p>
            <a:pPr>
              <a:defRPr b="0" sz="31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21" name="Line"/>
          <p:cNvSpPr/>
          <p:nvPr/>
        </p:nvSpPr>
        <p:spPr>
          <a:xfrm>
            <a:off x="1910552" y="10278643"/>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22" name="Rectangle"/>
          <p:cNvSpPr txBox="1"/>
          <p:nvPr/>
        </p:nvSpPr>
        <p:spPr>
          <a:xfrm>
            <a:off x="232574" y="10013236"/>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23" name="Rectangle"/>
          <p:cNvSpPr txBox="1"/>
          <p:nvPr/>
        </p:nvSpPr>
        <p:spPr>
          <a:xfrm>
            <a:off x="4270318"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24" name="Rectangle"/>
          <p:cNvSpPr txBox="1"/>
          <p:nvPr/>
        </p:nvSpPr>
        <p:spPr>
          <a:xfrm>
            <a:off x="2251446"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25" name="Rectangle"/>
          <p:cNvSpPr txBox="1"/>
          <p:nvPr/>
        </p:nvSpPr>
        <p:spPr>
          <a:xfrm>
            <a:off x="6285727" y="9995289"/>
            <a:ext cx="1664859"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26" name="Rectangle"/>
          <p:cNvSpPr txBox="1"/>
          <p:nvPr/>
        </p:nvSpPr>
        <p:spPr>
          <a:xfrm>
            <a:off x="8308062"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27" name="Line"/>
          <p:cNvSpPr/>
          <p:nvPr/>
        </p:nvSpPr>
        <p:spPr>
          <a:xfrm>
            <a:off x="3923486" y="10260696"/>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28" name="Line"/>
          <p:cNvSpPr/>
          <p:nvPr/>
        </p:nvSpPr>
        <p:spPr>
          <a:xfrm>
            <a:off x="5942359" y="10260696"/>
            <a:ext cx="331493"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29" name="Line"/>
          <p:cNvSpPr/>
          <p:nvPr/>
        </p:nvSpPr>
        <p:spPr>
          <a:xfrm>
            <a:off x="7961231" y="10260696"/>
            <a:ext cx="331493"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cxnSp>
        <p:nvCxnSpPr>
          <p:cNvPr id="430" name="Connection Line"/>
          <p:cNvCxnSpPr>
            <a:stCxn id="426" idx="0"/>
            <a:endCxn id="423" idx="0"/>
          </p:cNvCxnSpPr>
          <p:nvPr/>
        </p:nvCxnSpPr>
        <p:spPr>
          <a:xfrm flipH="1">
            <a:off x="5102748" y="10260696"/>
            <a:ext cx="4037745" cy="1"/>
          </a:xfrm>
          <a:prstGeom prst="straightConnector1">
            <a:avLst/>
          </a:prstGeom>
          <a:ln w="50800">
            <a:solidFill>
              <a:srgbClr val="FFFFFF">
                <a:alpha val="30000"/>
              </a:srgbClr>
            </a:solidFill>
            <a:prstDash val="sysDot"/>
            <a:miter lim="400000"/>
            <a:tailEnd type="arrow"/>
          </a:ln>
        </p:spPr>
      </p:cxnSp>
      <p:cxnSp>
        <p:nvCxnSpPr>
          <p:cNvPr id="431" name="Connection Line"/>
          <p:cNvCxnSpPr>
            <a:stCxn id="426" idx="0"/>
            <a:endCxn id="424" idx="0"/>
          </p:cNvCxnSpPr>
          <p:nvPr/>
        </p:nvCxnSpPr>
        <p:spPr>
          <a:xfrm flipH="1">
            <a:off x="3083876" y="10260696"/>
            <a:ext cx="6056617" cy="1"/>
          </a:xfrm>
          <a:prstGeom prst="straightConnector1">
            <a:avLst/>
          </a:prstGeom>
          <a:ln w="50800">
            <a:solidFill>
              <a:srgbClr val="FFFFFF">
                <a:alpha val="30000"/>
              </a:srgbClr>
            </a:solidFill>
            <a:prstDash val="sysDot"/>
            <a:miter lim="400000"/>
            <a:tailEnd type="arrow"/>
          </a:ln>
        </p:spPr>
      </p:cxnSp>
      <p:cxnSp>
        <p:nvCxnSpPr>
          <p:cNvPr id="432" name="Connection Line"/>
          <p:cNvCxnSpPr>
            <a:stCxn id="426" idx="0"/>
            <a:endCxn id="422" idx="0"/>
          </p:cNvCxnSpPr>
          <p:nvPr/>
        </p:nvCxnSpPr>
        <p:spPr>
          <a:xfrm flipH="1">
            <a:off x="1065004" y="10260696"/>
            <a:ext cx="8075489" cy="17948"/>
          </a:xfrm>
          <a:prstGeom prst="straightConnector1">
            <a:avLst/>
          </a:prstGeom>
          <a:ln w="50800">
            <a:solidFill>
              <a:srgbClr val="FFFFFF">
                <a:alpha val="30000"/>
              </a:srgbClr>
            </a:solidFill>
            <a:prstDash val="sysDot"/>
            <a:miter lim="400000"/>
            <a:tailEnd type="arrow"/>
          </a:ln>
        </p:spPr>
      </p:cxnSp>
      <p:cxnSp>
        <p:nvCxnSpPr>
          <p:cNvPr id="433" name="Connection Line"/>
          <p:cNvCxnSpPr>
            <a:stCxn id="425" idx="0"/>
            <a:endCxn id="423" idx="0"/>
          </p:cNvCxnSpPr>
          <p:nvPr/>
        </p:nvCxnSpPr>
        <p:spPr>
          <a:xfrm flipH="1">
            <a:off x="5102748" y="10260696"/>
            <a:ext cx="2015409" cy="1"/>
          </a:xfrm>
          <a:prstGeom prst="straightConnector1">
            <a:avLst/>
          </a:prstGeom>
          <a:ln w="76200">
            <a:solidFill>
              <a:srgbClr val="FFFFFF">
                <a:alpha val="30000"/>
              </a:srgbClr>
            </a:solidFill>
            <a:prstDash val="sysDot"/>
            <a:miter lim="400000"/>
            <a:tailEnd type="arrow"/>
          </a:ln>
        </p:spPr>
      </p:cxnSp>
      <p:sp>
        <p:nvSpPr>
          <p:cNvPr id="434" name="Rectangle"/>
          <p:cNvSpPr txBox="1"/>
          <p:nvPr/>
        </p:nvSpPr>
        <p:spPr>
          <a:xfrm>
            <a:off x="10320005"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35" name="Line"/>
          <p:cNvSpPr/>
          <p:nvPr/>
        </p:nvSpPr>
        <p:spPr>
          <a:xfrm>
            <a:off x="9980102" y="10278643"/>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36" name="Line"/>
          <p:cNvSpPr/>
          <p:nvPr/>
        </p:nvSpPr>
        <p:spPr>
          <a:xfrm>
            <a:off x="14077112" y="10278643"/>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37" name="Rectangle"/>
          <p:cNvSpPr txBox="1"/>
          <p:nvPr/>
        </p:nvSpPr>
        <p:spPr>
          <a:xfrm>
            <a:off x="12399135" y="10013236"/>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38" name="Rectangle"/>
          <p:cNvSpPr txBox="1"/>
          <p:nvPr/>
        </p:nvSpPr>
        <p:spPr>
          <a:xfrm>
            <a:off x="16436878"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39" name="Rectangle"/>
          <p:cNvSpPr txBox="1"/>
          <p:nvPr/>
        </p:nvSpPr>
        <p:spPr>
          <a:xfrm>
            <a:off x="14418006" y="9995289"/>
            <a:ext cx="1664860"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40" name="Rectangle"/>
          <p:cNvSpPr txBox="1"/>
          <p:nvPr/>
        </p:nvSpPr>
        <p:spPr>
          <a:xfrm>
            <a:off x="18452287" y="9995289"/>
            <a:ext cx="1664859"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41" name="Rectangle"/>
          <p:cNvSpPr txBox="1"/>
          <p:nvPr/>
        </p:nvSpPr>
        <p:spPr>
          <a:xfrm>
            <a:off x="20474623" y="9995289"/>
            <a:ext cx="1664859" cy="530814"/>
          </a:xfrm>
          <a:prstGeom prst="rect">
            <a:avLst/>
          </a:prstGeom>
          <a:solidFill>
            <a:srgbClr val="FFFFFF"/>
          </a:solidFill>
          <a:ln w="50800">
            <a:solidFill>
              <a:srgbClr val="FFFFFF"/>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42" name="Line"/>
          <p:cNvSpPr/>
          <p:nvPr/>
        </p:nvSpPr>
        <p:spPr>
          <a:xfrm>
            <a:off x="16090047" y="10260696"/>
            <a:ext cx="331493"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43" name="Line"/>
          <p:cNvSpPr/>
          <p:nvPr/>
        </p:nvSpPr>
        <p:spPr>
          <a:xfrm>
            <a:off x="18108919" y="10260696"/>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44" name="Line"/>
          <p:cNvSpPr/>
          <p:nvPr/>
        </p:nvSpPr>
        <p:spPr>
          <a:xfrm>
            <a:off x="20127791" y="10260696"/>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cxnSp>
        <p:nvCxnSpPr>
          <p:cNvPr id="445" name="Connection Line"/>
          <p:cNvCxnSpPr>
            <a:stCxn id="441" idx="0"/>
            <a:endCxn id="438" idx="0"/>
          </p:cNvCxnSpPr>
          <p:nvPr/>
        </p:nvCxnSpPr>
        <p:spPr>
          <a:xfrm flipH="1">
            <a:off x="17269308" y="10260696"/>
            <a:ext cx="4037745" cy="1"/>
          </a:xfrm>
          <a:prstGeom prst="straightConnector1">
            <a:avLst/>
          </a:prstGeom>
          <a:ln w="50800">
            <a:solidFill>
              <a:srgbClr val="FFFFFF">
                <a:alpha val="30000"/>
              </a:srgbClr>
            </a:solidFill>
            <a:prstDash val="sysDot"/>
            <a:miter lim="400000"/>
            <a:tailEnd type="arrow"/>
          </a:ln>
        </p:spPr>
      </p:cxnSp>
      <p:cxnSp>
        <p:nvCxnSpPr>
          <p:cNvPr id="446" name="Connection Line"/>
          <p:cNvCxnSpPr>
            <a:stCxn id="441" idx="0"/>
            <a:endCxn id="439" idx="0"/>
          </p:cNvCxnSpPr>
          <p:nvPr/>
        </p:nvCxnSpPr>
        <p:spPr>
          <a:xfrm flipH="1">
            <a:off x="15250436" y="10260696"/>
            <a:ext cx="6056617" cy="1"/>
          </a:xfrm>
          <a:prstGeom prst="straightConnector1">
            <a:avLst/>
          </a:prstGeom>
          <a:ln w="50800">
            <a:solidFill>
              <a:srgbClr val="FFFFFF">
                <a:alpha val="30000"/>
              </a:srgbClr>
            </a:solidFill>
            <a:prstDash val="sysDot"/>
            <a:miter lim="400000"/>
            <a:tailEnd type="arrow"/>
          </a:ln>
        </p:spPr>
      </p:cxnSp>
      <p:cxnSp>
        <p:nvCxnSpPr>
          <p:cNvPr id="447" name="Connection Line"/>
          <p:cNvCxnSpPr>
            <a:stCxn id="441" idx="0"/>
            <a:endCxn id="437" idx="0"/>
          </p:cNvCxnSpPr>
          <p:nvPr/>
        </p:nvCxnSpPr>
        <p:spPr>
          <a:xfrm flipH="1">
            <a:off x="13231564" y="10260696"/>
            <a:ext cx="8075489" cy="17948"/>
          </a:xfrm>
          <a:prstGeom prst="straightConnector1">
            <a:avLst/>
          </a:prstGeom>
          <a:ln w="50800">
            <a:solidFill>
              <a:srgbClr val="FFFFFF">
                <a:alpha val="30000"/>
              </a:srgbClr>
            </a:solidFill>
            <a:prstDash val="sysDot"/>
            <a:miter lim="400000"/>
            <a:tailEnd type="arrow"/>
          </a:ln>
        </p:spPr>
      </p:cxnSp>
      <p:cxnSp>
        <p:nvCxnSpPr>
          <p:cNvPr id="448" name="Connection Line"/>
          <p:cNvCxnSpPr>
            <a:stCxn id="440" idx="0"/>
            <a:endCxn id="438" idx="0"/>
          </p:cNvCxnSpPr>
          <p:nvPr/>
        </p:nvCxnSpPr>
        <p:spPr>
          <a:xfrm flipH="1">
            <a:off x="17269308" y="10260696"/>
            <a:ext cx="2015409" cy="1"/>
          </a:xfrm>
          <a:prstGeom prst="straightConnector1">
            <a:avLst/>
          </a:prstGeom>
          <a:ln w="76200">
            <a:solidFill>
              <a:srgbClr val="FFFFFF">
                <a:alpha val="30000"/>
              </a:srgbClr>
            </a:solidFill>
            <a:prstDash val="sysDot"/>
            <a:miter lim="400000"/>
            <a:tailEnd type="arrow"/>
          </a:ln>
        </p:spPr>
      </p:cxnSp>
      <p:sp>
        <p:nvSpPr>
          <p:cNvPr id="449" name="Rectangle"/>
          <p:cNvSpPr txBox="1"/>
          <p:nvPr/>
        </p:nvSpPr>
        <p:spPr>
          <a:xfrm>
            <a:off x="22485337" y="9977342"/>
            <a:ext cx="1664860" cy="566708"/>
          </a:xfrm>
          <a:prstGeom prst="rect">
            <a:avLst/>
          </a:prstGeom>
          <a:solidFill>
            <a:srgbClr val="8B985A"/>
          </a:solidFill>
          <a:ln w="50800">
            <a:solidFill>
              <a:srgbClr val="8B985A"/>
            </a:solidFill>
            <a:miter lim="400000"/>
          </a:ln>
        </p:spPr>
        <p:txBody>
          <a:bodyPr lIns="50800" tIns="50800" rIns="50800" bIns="50800" anchor="ctr">
            <a:normAutofit fontScale="100000" lnSpcReduction="0"/>
          </a:bodyPr>
          <a:lstStyle/>
          <a:p>
            <a:pPr>
              <a:defRPr b="0" sz="3600">
                <a:solidFill>
                  <a:srgbClr val="005EA5"/>
                </a:solidFill>
                <a:latin typeface="GDSTransportWebsite-Bold"/>
                <a:ea typeface="GDSTransportWebsite-Bold"/>
                <a:cs typeface="GDSTransportWebsite-Bold"/>
                <a:sym typeface="GDSTransportWebsite-Bold"/>
              </a:defRPr>
            </a:pPr>
          </a:p>
        </p:txBody>
      </p:sp>
      <p:sp>
        <p:nvSpPr>
          <p:cNvPr id="450" name="Line"/>
          <p:cNvSpPr/>
          <p:nvPr/>
        </p:nvSpPr>
        <p:spPr>
          <a:xfrm>
            <a:off x="22146662" y="10278643"/>
            <a:ext cx="331493"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51" name="Line"/>
          <p:cNvSpPr/>
          <p:nvPr/>
        </p:nvSpPr>
        <p:spPr>
          <a:xfrm>
            <a:off x="12061704" y="10278643"/>
            <a:ext cx="331494" cy="1"/>
          </a:xfrm>
          <a:prstGeom prst="line">
            <a:avLst/>
          </a:prstGeom>
          <a:ln w="508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452" name="Designing"/>
          <p:cNvSpPr txBox="1"/>
          <p:nvPr>
            <p:ph type="ctrTitle"/>
          </p:nvPr>
        </p:nvSpPr>
        <p:spPr>
          <a:xfrm>
            <a:off x="260863" y="3146550"/>
            <a:ext cx="10909680" cy="6788180"/>
          </a:xfrm>
          <a:prstGeom prst="rect">
            <a:avLst/>
          </a:prstGeom>
        </p:spPr>
        <p:txBody>
          <a:bodyPr anchor="ctr"/>
          <a:lstStyle>
            <a:lvl1pPr>
              <a:defRPr sz="9400">
                <a:solidFill>
                  <a:srgbClr val="FFFFFF"/>
                </a:solidFill>
                <a:latin typeface="GDSTransportWebsite-Bold"/>
                <a:ea typeface="GDSTransportWebsite-Bold"/>
                <a:cs typeface="GDSTransportWebsite-Bold"/>
                <a:sym typeface="GDSTransportWebsite-Bold"/>
              </a:defRPr>
            </a:lvl1pPr>
          </a:lstStyle>
          <a:p>
            <a:pPr/>
            <a:r>
              <a:t>Designing</a:t>
            </a:r>
          </a:p>
        </p:txBody>
      </p:sp>
      <p:sp>
        <p:nvSpPr>
          <p:cNvPr id="453" name="Developing"/>
          <p:cNvSpPr txBox="1"/>
          <p:nvPr/>
        </p:nvSpPr>
        <p:spPr>
          <a:xfrm>
            <a:off x="11066064" y="3146550"/>
            <a:ext cx="10379460" cy="67881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9400">
                <a:solidFill>
                  <a:srgbClr val="FFFFFF"/>
                </a:solidFill>
                <a:latin typeface="GDSTransportWebsite-Bold"/>
                <a:ea typeface="GDSTransportWebsite-Bold"/>
                <a:cs typeface="GDSTransportWebsite-Bold"/>
                <a:sym typeface="GDSTransportWebsite-Bold"/>
              </a:defRPr>
            </a:lvl1pPr>
          </a:lstStyle>
          <a:p>
            <a:pPr/>
            <a:r>
              <a:t>Developing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57" name="Continual gradual improvement"/>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Continual gradual improvement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61" name="What’s the worst that could happen?"/>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What’s the worst that could happen?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65" name="Find what works –…"/>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Find what works </a:t>
            </a:r>
            <a:r>
              <a:rPr sz="9400"/>
              <a:t>–</a:t>
            </a:r>
          </a:p>
          <a:p>
            <a:pPr algn="l">
              <a:defRPr sz="9600">
                <a:solidFill>
                  <a:srgbClr val="FFFFFF"/>
                </a:solidFill>
                <a:latin typeface="GDSTransportWebsite-Bold"/>
                <a:ea typeface="GDSTransportWebsite-Bold"/>
                <a:cs typeface="GDSTransportWebsite-Bold"/>
                <a:sym typeface="GDSTransportWebsite-Bold"/>
              </a:defRPr>
            </a:pPr>
            <a:r>
              <a:t>and what doesn’t work.</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69" name="Finding what works needs understanding."/>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Finding what works needs understanding.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Design is how it looks.”"/>
          <p:cNvSpPr txBox="1"/>
          <p:nvPr>
            <p:ph type="ctrTitle"/>
          </p:nvPr>
        </p:nvSpPr>
        <p:spPr>
          <a:xfrm>
            <a:off x="1778000" y="1397366"/>
            <a:ext cx="20828000" cy="10921268"/>
          </a:xfrm>
          <a:prstGeom prst="rect">
            <a:avLst/>
          </a:prstGeom>
        </p:spPr>
        <p:txBody>
          <a:bodyPr anchor="ctr"/>
          <a:lstStyle>
            <a:lvl1pPr algn="l">
              <a:defRPr sz="9600">
                <a:solidFill>
                  <a:srgbClr val="005EA5"/>
                </a:solidFill>
                <a:latin typeface="GDSTransportWebsite-Bold"/>
                <a:ea typeface="GDSTransportWebsite-Bold"/>
                <a:cs typeface="GDSTransportWebsite-Bold"/>
                <a:sym typeface="GDSTransportWebsite-Bold"/>
              </a:defRPr>
            </a:lvl1pPr>
          </a:lstStyle>
          <a:p>
            <a:pPr/>
            <a:r>
              <a:t>“Design is how it looks.”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73" name="Frameworks."/>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Frameworks.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77" name="Just.…"/>
          <p:cNvSpPr txBox="1"/>
          <p:nvPr>
            <p:ph type="ctrTitle"/>
          </p:nvPr>
        </p:nvSpPr>
        <p:spPr>
          <a:xfrm>
            <a:off x="1778000" y="1397366"/>
            <a:ext cx="20828000" cy="10921268"/>
          </a:xfrm>
          <a:prstGeom prst="rect">
            <a:avLst/>
          </a:prstGeom>
        </p:spPr>
        <p:txBody>
          <a:bodyPr anchor="ctr"/>
          <a:lstStyle/>
          <a:p>
            <a:pPr algn="l">
              <a:defRPr sz="19600">
                <a:solidFill>
                  <a:srgbClr val="FFFFFF"/>
                </a:solidFill>
                <a:latin typeface="GDSTransportWebsite-Bold"/>
                <a:ea typeface="GDSTransportWebsite-Bold"/>
                <a:cs typeface="GDSTransportWebsite-Bold"/>
                <a:sym typeface="GDSTransportWebsite-Bold"/>
              </a:defRPr>
            </a:pPr>
            <a:r>
              <a:t>Just.</a:t>
            </a:r>
          </a:p>
          <a:p>
            <a:pPr algn="l">
              <a:defRPr sz="19600">
                <a:solidFill>
                  <a:srgbClr val="FFFFFF"/>
                </a:solidFill>
                <a:latin typeface="GDSTransportWebsite-Bold"/>
                <a:ea typeface="GDSTransportWebsite-Bold"/>
                <a:cs typeface="GDSTransportWebsite-Bold"/>
                <a:sym typeface="GDSTransportWebsite-Bold"/>
              </a:defRPr>
            </a:pPr>
            <a:r>
              <a:t>enough.</a:t>
            </a:r>
          </a:p>
          <a:p>
            <a:pPr algn="l">
              <a:defRPr sz="19600">
                <a:solidFill>
                  <a:srgbClr val="FFFFFF"/>
                </a:solidFill>
                <a:latin typeface="GDSTransportWebsite-Bold"/>
                <a:ea typeface="GDSTransportWebsite-Bold"/>
                <a:cs typeface="GDSTransportWebsite-Bold"/>
                <a:sym typeface="GDSTransportWebsite-Bold"/>
              </a:defRPr>
            </a:pPr>
            <a:r>
              <a:t>process.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79" name="Context.…"/>
          <p:cNvSpPr txBox="1"/>
          <p:nvPr>
            <p:ph type="ctrTitle"/>
          </p:nvPr>
        </p:nvSpPr>
        <p:spPr>
          <a:xfrm>
            <a:off x="1778000" y="1397366"/>
            <a:ext cx="20828000" cy="10921268"/>
          </a:xfrm>
          <a:prstGeom prst="rect">
            <a:avLst/>
          </a:prstGeom>
        </p:spPr>
        <p:txBody>
          <a:bodyPr anchor="ctr"/>
          <a:lstStyle/>
          <a:p>
            <a:pPr algn="l">
              <a:defRPr sz="18800">
                <a:solidFill>
                  <a:srgbClr val="FFFFFF"/>
                </a:solidFill>
                <a:latin typeface="GDSTransportWebsite-Bold"/>
                <a:ea typeface="GDSTransportWebsite-Bold"/>
                <a:cs typeface="GDSTransportWebsite-Bold"/>
                <a:sym typeface="GDSTransportWebsite-Bold"/>
              </a:defRPr>
            </a:pPr>
            <a:r>
              <a:t>Context.</a:t>
            </a:r>
          </a:p>
          <a:p>
            <a:pPr algn="l">
              <a:defRPr sz="18800">
                <a:solidFill>
                  <a:srgbClr val="FFFFFF"/>
                </a:solidFill>
                <a:latin typeface="GDSTransportWebsite-Bold"/>
                <a:ea typeface="GDSTransportWebsite-Bold"/>
                <a:cs typeface="GDSTransportWebsite-Bold"/>
                <a:sym typeface="GDSTransportWebsite-Bold"/>
              </a:defRPr>
            </a:pPr>
            <a:r>
              <a:t>Context.</a:t>
            </a:r>
          </a:p>
          <a:p>
            <a:pPr algn="l">
              <a:defRPr sz="18800">
                <a:solidFill>
                  <a:srgbClr val="FFFFFF"/>
                </a:solidFill>
                <a:latin typeface="GDSTransportWebsite-Bold"/>
                <a:ea typeface="GDSTransportWebsite-Bold"/>
                <a:cs typeface="GDSTransportWebsite-Bold"/>
                <a:sym typeface="GDSTransportWebsite-Bold"/>
              </a:defRPr>
            </a:pPr>
            <a:r>
              <a:t>Context.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83" name="Agreement."/>
          <p:cNvSpPr txBox="1"/>
          <p:nvPr>
            <p:ph type="ctrTitle"/>
          </p:nvPr>
        </p:nvSpPr>
        <p:spPr>
          <a:xfrm>
            <a:off x="1778000" y="1397366"/>
            <a:ext cx="20828000" cy="10921268"/>
          </a:xfrm>
          <a:prstGeom prst="rect">
            <a:avLst/>
          </a:prstGeom>
        </p:spPr>
        <p:txBody>
          <a:bodyPr anchor="ctr"/>
          <a:lstStyle>
            <a:lvl1pPr algn="l">
              <a:defRPr sz="18800">
                <a:solidFill>
                  <a:srgbClr val="FFFFFF"/>
                </a:solidFill>
                <a:latin typeface="GDSTransportWebsite-Bold"/>
                <a:ea typeface="GDSTransportWebsite-Bold"/>
                <a:cs typeface="GDSTransportWebsite-Bold"/>
                <a:sym typeface="GDSTransportWebsite-Bold"/>
              </a:defRPr>
            </a:lvl1pPr>
          </a:lstStyle>
          <a:p>
            <a:pPr/>
            <a:r>
              <a:t>Agreement.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The goal…"/>
          <p:cNvSpPr txBox="1"/>
          <p:nvPr>
            <p:ph type="ctrTitle"/>
          </p:nvPr>
        </p:nvSpPr>
        <p:spPr>
          <a:xfrm>
            <a:off x="1778000" y="1397366"/>
            <a:ext cx="20828000" cy="10921268"/>
          </a:xfrm>
          <a:prstGeom prst="rect">
            <a:avLst/>
          </a:prstGeom>
        </p:spPr>
        <p:txBody>
          <a:bodyPr anchor="ctr"/>
          <a:lstStyle/>
          <a:p>
            <a:pPr algn="l">
              <a:defRPr sz="9600">
                <a:solidFill>
                  <a:srgbClr val="005EA5"/>
                </a:solidFill>
                <a:latin typeface="GDS Transport Website Light"/>
                <a:ea typeface="GDS Transport Website Light"/>
                <a:cs typeface="GDS Transport Website Light"/>
                <a:sym typeface="GDS Transport Website Light"/>
              </a:defRPr>
            </a:pPr>
            <a:r>
              <a:t>The goal</a:t>
            </a:r>
          </a:p>
          <a:p>
            <a:pPr algn="l">
              <a:defRPr sz="9600">
                <a:solidFill>
                  <a:srgbClr val="005EA5"/>
                </a:solidFill>
                <a:latin typeface="GDSTransportWebsite-Bold"/>
                <a:ea typeface="GDSTransportWebsite-Bold"/>
                <a:cs typeface="GDSTransportWebsite-Bold"/>
                <a:sym typeface="GDSTransportWebsite-Bold"/>
              </a:defRPr>
            </a:pPr>
            <a:r>
              <a:t>Services and products that are designed using knowledge over assumptions.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A prototype is an early sample, model, or release of a product built to test a concept or process or to act as a thing to be replicated or learned from.”"/>
          <p:cNvSpPr txBox="1"/>
          <p:nvPr>
            <p:ph type="ctrTitle"/>
          </p:nvPr>
        </p:nvSpPr>
        <p:spPr>
          <a:xfrm>
            <a:off x="1778000" y="1397366"/>
            <a:ext cx="20828000" cy="10921268"/>
          </a:xfrm>
          <a:prstGeom prst="rect">
            <a:avLst/>
          </a:prstGeom>
        </p:spPr>
        <p:txBody>
          <a:bodyPr anchor="ctr"/>
          <a:lstStyle>
            <a:lvl1pPr marL="533400" indent="-533400" algn="l">
              <a:defRPr sz="9600">
                <a:solidFill>
                  <a:srgbClr val="005EA5"/>
                </a:solidFill>
                <a:latin typeface="GDSTransportWebsite-Bold"/>
                <a:ea typeface="GDSTransportWebsite-Bold"/>
                <a:cs typeface="GDSTransportWebsite-Bold"/>
                <a:sym typeface="GDSTransportWebsite-Bold"/>
              </a:defRPr>
            </a:lvl1pPr>
          </a:lstStyle>
          <a:p>
            <a:pPr/>
            <a:r>
              <a:t>“A prototype is an early sample, model, or release of a product built to test a concept or process or to act as a thing to be replicated or learned from.”</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A prototype is an early sample, model, or release of a product built to test a concept or process or to act as a thing to be replicated or learned from.”"/>
          <p:cNvSpPr txBox="1"/>
          <p:nvPr>
            <p:ph type="ctrTitle"/>
          </p:nvPr>
        </p:nvSpPr>
        <p:spPr>
          <a:xfrm>
            <a:off x="1778000" y="1397366"/>
            <a:ext cx="20828000" cy="10921268"/>
          </a:xfrm>
          <a:prstGeom prst="rect">
            <a:avLst/>
          </a:prstGeom>
        </p:spPr>
        <p:txBody>
          <a:bodyPr anchor="ctr"/>
          <a:lstStyle/>
          <a:p>
            <a:pPr marL="533400" indent="-533400" algn="l">
              <a:defRPr sz="9600">
                <a:solidFill>
                  <a:srgbClr val="005EA5"/>
                </a:solidFill>
                <a:latin typeface="GDSTransportWebsite-Bold"/>
                <a:ea typeface="GDSTransportWebsite-Bold"/>
                <a:cs typeface="GDSTransportWebsite-Bold"/>
                <a:sym typeface="GDSTransportWebsite-Bold"/>
              </a:defRPr>
            </a:pPr>
            <a:r>
              <a:t>“A prototype is </a:t>
            </a:r>
            <a:r>
              <a:rPr>
                <a:solidFill>
                  <a:srgbClr val="005EA5">
                    <a:alpha val="30000"/>
                  </a:srgbClr>
                </a:solidFill>
              </a:rPr>
              <a:t>an early sample,</a:t>
            </a:r>
            <a:r>
              <a:t> model</a:t>
            </a:r>
            <a:r>
              <a:rPr>
                <a:solidFill>
                  <a:srgbClr val="005EA5">
                    <a:alpha val="30000"/>
                  </a:srgbClr>
                </a:solidFill>
              </a:rPr>
              <a:t>, or release of a product built</a:t>
            </a:r>
            <a:r>
              <a:t> to test a concept or process </a:t>
            </a:r>
            <a:r>
              <a:rPr>
                <a:solidFill>
                  <a:srgbClr val="005EA5">
                    <a:alpha val="30000"/>
                  </a:srgbClr>
                </a:solidFill>
              </a:rPr>
              <a:t>or to act</a:t>
            </a:r>
            <a:r>
              <a:t> as a thing to be </a:t>
            </a:r>
            <a:r>
              <a:rPr>
                <a:solidFill>
                  <a:srgbClr val="005EA5">
                    <a:alpha val="30000"/>
                  </a:srgbClr>
                </a:solidFill>
              </a:rPr>
              <a:t>replicated or</a:t>
            </a:r>
            <a:r>
              <a:t> learned from.”</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A prototype is a model to test a concept or process as a thing to be learned from.”"/>
          <p:cNvSpPr txBox="1"/>
          <p:nvPr>
            <p:ph type="ctrTitle"/>
          </p:nvPr>
        </p:nvSpPr>
        <p:spPr>
          <a:xfrm>
            <a:off x="1778000" y="1397366"/>
            <a:ext cx="20828000" cy="10921268"/>
          </a:xfrm>
          <a:prstGeom prst="rect">
            <a:avLst/>
          </a:prstGeom>
        </p:spPr>
        <p:txBody>
          <a:bodyPr anchor="ctr"/>
          <a:lstStyle>
            <a:lvl1pPr marL="533400" indent="-533400" algn="l">
              <a:defRPr sz="9600">
                <a:solidFill>
                  <a:srgbClr val="005EA5"/>
                </a:solidFill>
                <a:latin typeface="GDSTransportWebsite-Bold"/>
                <a:ea typeface="GDSTransportWebsite-Bold"/>
                <a:cs typeface="GDSTransportWebsite-Bold"/>
                <a:sym typeface="GDSTransportWebsite-Bold"/>
              </a:defRPr>
            </a:lvl1pPr>
          </a:lstStyle>
          <a:p>
            <a:pPr/>
            <a:r>
              <a:t>“A prototype is a model to test a concept or process as a thing to be learned from.”</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3" name="Y9eVzQtyu6DsCNEBSXVIjKBKKZh_RqlU1BidNtAkZGR3jFkRY7a0tbb102tNHQeiTFGBUbbkOFuYIkNv1NWeFKmk24aFc1VHuI8X9wn8mv5zVB-A8wUqR8tf0j2oVCOGWbW9qmRIosc.jpg" descr="Y9eVzQtyu6DsCNEBSXVIjKBKKZh_RqlU1BidNtAkZGR3jFkRY7a0tbb102tNHQeiTFGBUbbkOFuYIkNv1NWeFKmk24aFc1VHuI8X9wn8mv5zVB-A8wUqR8tf0j2oVCOGWbW9qmRIosc.jpg"/>
          <p:cNvPicPr>
            <a:picLocks noChangeAspect="1"/>
          </p:cNvPicPr>
          <p:nvPr/>
        </p:nvPicPr>
        <p:blipFill>
          <a:blip r:embed="rId2">
            <a:extLst/>
          </a:blip>
          <a:stretch>
            <a:fillRect/>
          </a:stretch>
        </p:blipFill>
        <p:spPr>
          <a:xfrm>
            <a:off x="-27033" y="-3957275"/>
            <a:ext cx="24704104" cy="1852807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495" name="A prototype allows you to…"/>
          <p:cNvSpPr txBox="1"/>
          <p:nvPr>
            <p:ph type="ctrTitle"/>
          </p:nvPr>
        </p:nvSpPr>
        <p:spPr>
          <a:xfrm>
            <a:off x="1778000" y="1397366"/>
            <a:ext cx="20828000" cy="10921268"/>
          </a:xfrm>
          <a:prstGeom prst="rect">
            <a:avLst/>
          </a:prstGeom>
        </p:spPr>
        <p:txBody>
          <a:bodyPr anchor="ctr"/>
          <a:lstStyle/>
          <a:p>
            <a:pPr algn="l" defTabSz="457200">
              <a:lnSpc>
                <a:spcPts val="17900"/>
              </a:lnSpc>
              <a:defRPr sz="9600">
                <a:solidFill>
                  <a:srgbClr val="FFFFFF"/>
                </a:solidFill>
                <a:latin typeface="GDS Transport Website Light"/>
                <a:ea typeface="GDS Transport Website Light"/>
                <a:cs typeface="GDS Transport Website Light"/>
                <a:sym typeface="GDS Transport Website Light"/>
              </a:defRPr>
            </a:pPr>
            <a:r>
              <a:t>A prototype allows you to</a:t>
            </a:r>
            <a:endParaRPr>
              <a:solidFill>
                <a:srgbClr val="000000"/>
              </a:solidFill>
            </a:endParaRPr>
          </a:p>
          <a:p>
            <a:pPr algn="l" defTabSz="457200">
              <a:lnSpc>
                <a:spcPts val="21100"/>
              </a:lnSpc>
              <a:defRPr sz="9600">
                <a:solidFill>
                  <a:srgbClr val="FFFFFF"/>
                </a:solidFill>
                <a:latin typeface="GDSTransportWebsite-Bold"/>
                <a:ea typeface="GDSTransportWebsite-Bold"/>
                <a:cs typeface="GDSTransportWebsite-Bold"/>
                <a:sym typeface="GDSTransportWebsite-Bold"/>
              </a:defRPr>
            </a:pPr>
            <a:r>
              <a:t>explore an idea, a  thought, a theory, an approach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Design is how it looks.”"/>
          <p:cNvSpPr txBox="1"/>
          <p:nvPr>
            <p:ph type="ctrTitle"/>
          </p:nvPr>
        </p:nvSpPr>
        <p:spPr>
          <a:xfrm>
            <a:off x="1778000" y="1397366"/>
            <a:ext cx="20828000" cy="10921268"/>
          </a:xfrm>
          <a:prstGeom prst="rect">
            <a:avLst/>
          </a:prstGeom>
        </p:spPr>
        <p:txBody>
          <a:bodyPr anchor="ctr"/>
          <a:lstStyle/>
          <a:p>
            <a:pPr algn="l">
              <a:defRPr sz="9600">
                <a:solidFill>
                  <a:srgbClr val="005EA5"/>
                </a:solidFill>
                <a:latin typeface="GDSTransportWebsite-Bold"/>
                <a:ea typeface="GDSTransportWebsite-Bold"/>
                <a:cs typeface="GDSTransportWebsite-Bold"/>
                <a:sym typeface="GDSTransportWebsite-Bold"/>
              </a:defRPr>
            </a:pPr>
            <a:r>
              <a:t>“</a:t>
            </a:r>
            <a:r>
              <a:rPr strike="sngStrike"/>
              <a:t>Design is how it looks.</a:t>
            </a:r>
            <a:r>
              <a: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Prototypes are cheap, quick."/>
          <p:cNvSpPr txBox="1"/>
          <p:nvPr>
            <p:ph type="ctrTitle"/>
          </p:nvPr>
        </p:nvSpPr>
        <p:spPr>
          <a:xfrm>
            <a:off x="1778000" y="1397366"/>
            <a:ext cx="20828000" cy="10921268"/>
          </a:xfrm>
          <a:prstGeom prst="rect">
            <a:avLst/>
          </a:prstGeom>
        </p:spPr>
        <p:txBody>
          <a:bodyPr anchor="ctr"/>
          <a:lstStyle>
            <a:lvl1pPr algn="l">
              <a:defRPr sz="9600">
                <a:solidFill>
                  <a:srgbClr val="275CA0"/>
                </a:solidFill>
                <a:latin typeface="GDSTransportWebsite-Bold"/>
                <a:ea typeface="GDSTransportWebsite-Bold"/>
                <a:cs typeface="GDSTransportWebsite-Bold"/>
                <a:sym typeface="GDSTransportWebsite-Bold"/>
              </a:defRPr>
            </a:lvl1pPr>
          </a:lstStyle>
          <a:p>
            <a:pPr/>
            <a:r>
              <a:t>Prototypes are cheap, quick.</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Prototype"/>
          <p:cNvSpPr txBox="1"/>
          <p:nvPr>
            <p:ph type="ctrTitle"/>
          </p:nvPr>
        </p:nvSpPr>
        <p:spPr>
          <a:xfrm rot="16956365">
            <a:off x="-3270483" y="-8230615"/>
            <a:ext cx="20828001" cy="10921268"/>
          </a:xfrm>
          <a:prstGeom prst="rect">
            <a:avLst/>
          </a:prstGeom>
        </p:spPr>
        <p:txBody>
          <a:bodyPr anchor="ctr"/>
          <a:lstStyle>
            <a:lvl1pPr algn="l">
              <a:defRPr sz="7200">
                <a:solidFill>
                  <a:srgbClr val="275CA0"/>
                </a:solidFill>
                <a:latin typeface="GDSTransportWebsite-Bold"/>
                <a:ea typeface="GDSTransportWebsite-Bold"/>
                <a:cs typeface="GDSTransportWebsite-Bold"/>
                <a:sym typeface="GDSTransportWebsite-Bold"/>
              </a:defRPr>
            </a:lvl1pPr>
          </a:lstStyle>
          <a:p>
            <a:pPr/>
            <a:r>
              <a:t>Prototype</a:t>
            </a:r>
          </a:p>
        </p:txBody>
      </p:sp>
      <p:sp>
        <p:nvSpPr>
          <p:cNvPr id="500" name="Rectangle"/>
          <p:cNvSpPr/>
          <p:nvPr/>
        </p:nvSpPr>
        <p:spPr>
          <a:xfrm>
            <a:off x="2400897" y="6708689"/>
            <a:ext cx="4062265" cy="6224298"/>
          </a:xfrm>
          <a:prstGeom prst="rect">
            <a:avLst/>
          </a:prstGeom>
          <a:solidFill>
            <a:srgbClr val="275CA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1" name="Rectangle"/>
          <p:cNvSpPr/>
          <p:nvPr/>
        </p:nvSpPr>
        <p:spPr>
          <a:xfrm>
            <a:off x="3054117" y="7186457"/>
            <a:ext cx="233229" cy="526876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2" name="Rectangle"/>
          <p:cNvSpPr/>
          <p:nvPr/>
        </p:nvSpPr>
        <p:spPr>
          <a:xfrm>
            <a:off x="3898388" y="7186457"/>
            <a:ext cx="233229" cy="526876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3" name="Rectangle"/>
          <p:cNvSpPr/>
          <p:nvPr/>
        </p:nvSpPr>
        <p:spPr>
          <a:xfrm>
            <a:off x="4737551" y="7186457"/>
            <a:ext cx="233228" cy="526876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4" name="Rectangle"/>
          <p:cNvSpPr/>
          <p:nvPr/>
        </p:nvSpPr>
        <p:spPr>
          <a:xfrm>
            <a:off x="5576713" y="7186457"/>
            <a:ext cx="233229" cy="5268763"/>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5" name="Rectangle"/>
          <p:cNvSpPr/>
          <p:nvPr/>
        </p:nvSpPr>
        <p:spPr>
          <a:xfrm rot="18136317">
            <a:off x="667947" y="3884124"/>
            <a:ext cx="4682118" cy="337633"/>
          </a:xfrm>
          <a:prstGeom prst="rect">
            <a:avLst/>
          </a:prstGeom>
          <a:solidFill>
            <a:srgbClr val="275CA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6" name="Rectangle"/>
          <p:cNvSpPr/>
          <p:nvPr/>
        </p:nvSpPr>
        <p:spPr>
          <a:xfrm rot="18136317">
            <a:off x="2523081" y="3682319"/>
            <a:ext cx="658138" cy="543138"/>
          </a:xfrm>
          <a:prstGeom prst="rect">
            <a:avLst/>
          </a:prstGeom>
          <a:solidFill>
            <a:srgbClr val="275CA0"/>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07" name="Prototypes are disposable."/>
          <p:cNvSpPr txBox="1"/>
          <p:nvPr/>
        </p:nvSpPr>
        <p:spPr>
          <a:xfrm>
            <a:off x="8371373" y="1397366"/>
            <a:ext cx="20828001" cy="109212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b="0" sz="9600">
                <a:solidFill>
                  <a:srgbClr val="275CA0"/>
                </a:solidFill>
                <a:latin typeface="GDSTransportWebsite-Bold"/>
                <a:ea typeface="GDSTransportWebsite-Bold"/>
                <a:cs typeface="GDSTransportWebsite-Bold"/>
                <a:sym typeface="GDSTransportWebsite-Bold"/>
              </a:defRPr>
            </a:lvl1pPr>
          </a:lstStyle>
          <a:p>
            <a:pPr/>
            <a:r>
              <a:t>Prototypes are disposable.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11" name="There is no one way to create a prototype."/>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There is no one way to create a prototype.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 descr="Image"/>
          <p:cNvPicPr>
            <a:picLocks noChangeAspect="1"/>
          </p:cNvPicPr>
          <p:nvPr/>
        </p:nvPicPr>
        <p:blipFill>
          <a:blip r:embed="rId3">
            <a:extLst/>
          </a:blip>
          <a:srcRect l="0" t="308" r="308" b="0"/>
          <a:stretch>
            <a:fillRect/>
          </a:stretch>
        </p:blipFill>
        <p:spPr>
          <a:xfrm>
            <a:off x="-207048" y="-3120489"/>
            <a:ext cx="24721566" cy="18541175"/>
          </a:xfrm>
          <a:prstGeom prst="rect">
            <a:avLst/>
          </a:prstGeom>
          <a:ln w="12700">
            <a:miter lim="400000"/>
          </a:ln>
        </p:spPr>
      </p:pic>
      <p:sp>
        <p:nvSpPr>
          <p:cNvPr id="516" name="Rectangle"/>
          <p:cNvSpPr/>
          <p:nvPr/>
        </p:nvSpPr>
        <p:spPr>
          <a:xfrm>
            <a:off x="-321153" y="5638430"/>
            <a:ext cx="25569957" cy="2389258"/>
          </a:xfrm>
          <a:prstGeom prst="rect">
            <a:avLst/>
          </a:prstGeom>
          <a:solidFill>
            <a:srgbClr val="005EA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517" name="43 types of prototype"/>
          <p:cNvSpPr txBox="1"/>
          <p:nvPr>
            <p:ph type="ctrTitle"/>
          </p:nvPr>
        </p:nvSpPr>
        <p:spPr>
          <a:xfrm>
            <a:off x="1778000" y="1397366"/>
            <a:ext cx="20828000" cy="10921268"/>
          </a:xfrm>
          <a:prstGeom prst="rect">
            <a:avLst/>
          </a:prstGeom>
        </p:spPr>
        <p:txBody>
          <a:bodyPr anchor="ctr"/>
          <a:lstStyle>
            <a:lvl1pPr>
              <a:defRPr sz="9600">
                <a:solidFill>
                  <a:srgbClr val="FFFFFF"/>
                </a:solidFill>
                <a:latin typeface="GDSTransportWebsite-Bold"/>
                <a:ea typeface="GDSTransportWebsite-Bold"/>
                <a:cs typeface="GDSTransportWebsite-Bold"/>
                <a:sym typeface="GDSTransportWebsite-Bold"/>
              </a:defRPr>
            </a:lvl1pPr>
          </a:lstStyle>
          <a:p>
            <a:pPr/>
            <a:r>
              <a:t>43 types of prototype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21" name="IA work: Card sorting (physical or digital)…"/>
          <p:cNvSpPr txBox="1"/>
          <p:nvPr>
            <p:ph type="ctrTitle"/>
          </p:nvPr>
        </p:nvSpPr>
        <p:spPr>
          <a:xfrm>
            <a:off x="1778000" y="1397366"/>
            <a:ext cx="9928208" cy="10921268"/>
          </a:xfrm>
          <a:prstGeom prst="rect">
            <a:avLst/>
          </a:prstGeom>
        </p:spPr>
        <p:txBody>
          <a:bodyPr anchor="t"/>
          <a:lstStyle/>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IA work: Card sorting (physical or digital)</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User journeys (2)</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Service maps (2)</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Role playing</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Service prototyping and pop-ups</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Wizard of Oz</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Whiteboarding</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Card and Post It service mock-up</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Post Its for content architecture</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Paper and Post Its for content design</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Post Its (2)</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Sketches (4) (including “pen and paper”)</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Paper sketching</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Paper UI sketch flow</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Google Draw document</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Wireframes</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Wireframe user journey </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Interactive wireframe  (Balsamiq etc)</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Axure (2)</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Spreadsheets (2)</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Do content in Google Docs or Word</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Do “screens/pages” in Google Docs and click through</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Clickable prototype using sketches/screen grabs in Marvel app</a:t>
            </a:r>
          </a:p>
          <a:p>
            <a:pPr algn="l" defTabSz="457200">
              <a:lnSpc>
                <a:spcPts val="5000"/>
              </a:lnSpc>
              <a:defRPr sz="2400">
                <a:solidFill>
                  <a:srgbClr val="FFFFFF"/>
                </a:solidFill>
                <a:latin typeface="GDSTransportWebsite-Bold"/>
                <a:ea typeface="GDSTransportWebsite-Bold"/>
                <a:cs typeface="GDSTransportWebsite-Bold"/>
                <a:sym typeface="GDSTransportWebsite-Bold"/>
              </a:defRPr>
            </a:pPr>
            <a:r>
              <a:t>In-Vision</a:t>
            </a:r>
          </a:p>
        </p:txBody>
      </p:sp>
      <p:sp>
        <p:nvSpPr>
          <p:cNvPr id="522" name="Screen designs in Powerpoint (2)…"/>
          <p:cNvSpPr txBox="1"/>
          <p:nvPr/>
        </p:nvSpPr>
        <p:spPr>
          <a:xfrm>
            <a:off x="12827000" y="1397366"/>
            <a:ext cx="9928208" cy="109212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Screen designs in Powerpoint (2)</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Presentations in Powerpoint (3)</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Show page flow in Powerpoint</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Design in Keynote (1)</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Presentations in Keynote (2)</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Sketch (app) (4)</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Screenshots showing sequence, user flow, changed copy, overload text, etc / printed stages in a flow stuck on a table</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Letters Posters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Call scripts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Storyboards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Videos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Chatbot</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In-browser editing page’s code and screen grabbing (5)</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Other HTML mock-ups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rPr u="sng">
                <a:hlinkClick r:id="rId3" invalidUrl="" action="" tgtFrame="" tooltip="" history="1" highlightClick="0" endSnd="0"/>
              </a:rPr>
              <a:t>gov.uk</a:t>
            </a:r>
            <a:r>
              <a:t> prototype kit (10)</a:t>
            </a:r>
          </a:p>
          <a:p>
            <a:pPr marL="457200" indent="-457200" algn="l" defTabSz="457200">
              <a:lnSpc>
                <a:spcPts val="5000"/>
              </a:lnSpc>
              <a:tabLst>
                <a:tab pos="139700" algn="l"/>
                <a:tab pos="457200" algn="l"/>
              </a:tabLst>
              <a:defRPr b="0" sz="2400">
                <a:solidFill>
                  <a:srgbClr val="FFFFFF"/>
                </a:solidFill>
                <a:latin typeface="GDSTransportWebsite-Bold"/>
                <a:ea typeface="GDSTransportWebsite-Bold"/>
                <a:cs typeface="GDSTransportWebsite-Bold"/>
                <a:sym typeface="GDSTransportWebsite-Bold"/>
              </a:defRPr>
            </a:pPr>
            <a:r>
              <a:t>	•	static</a:t>
            </a:r>
          </a:p>
          <a:p>
            <a:pPr marL="457200" indent="-457200" algn="l" defTabSz="457200">
              <a:lnSpc>
                <a:spcPts val="5000"/>
              </a:lnSpc>
              <a:tabLst>
                <a:tab pos="139700" algn="l"/>
                <a:tab pos="457200" algn="l"/>
              </a:tabLst>
              <a:defRPr b="0" sz="2400">
                <a:solidFill>
                  <a:srgbClr val="FFFFFF"/>
                </a:solidFill>
                <a:latin typeface="GDSTransportWebsite-Bold"/>
                <a:ea typeface="GDSTransportWebsite-Bold"/>
                <a:cs typeface="GDSTransportWebsite-Bold"/>
                <a:sym typeface="GDSTransportWebsite-Bold"/>
              </a:defRPr>
            </a:pPr>
            <a:r>
              <a:t>	•	“almost like the real thing”</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Verify prototype kit</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B variants</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AB testing</a:t>
            </a:r>
          </a:p>
          <a:p>
            <a:pPr algn="l" defTabSz="457200">
              <a:lnSpc>
                <a:spcPts val="5000"/>
              </a:lnSpc>
              <a:defRPr b="0" sz="2400">
                <a:solidFill>
                  <a:srgbClr val="FFFFFF"/>
                </a:solidFill>
                <a:latin typeface="GDSTransportWebsite-Bold"/>
                <a:ea typeface="GDSTransportWebsite-Bold"/>
                <a:cs typeface="GDSTransportWebsite-Bold"/>
                <a:sym typeface="GDSTransportWebsite-Bold"/>
              </a:defRPr>
            </a:pPr>
            <a:r>
              <a:t>Doing changes to/off a “built service” (2)</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26" name="Ask yourself every time…"/>
          <p:cNvSpPr txBox="1"/>
          <p:nvPr>
            <p:ph type="ctrTitle"/>
          </p:nvPr>
        </p:nvSpPr>
        <p:spPr>
          <a:xfrm>
            <a:off x="1778000" y="1397366"/>
            <a:ext cx="20828000" cy="10921268"/>
          </a:xfrm>
          <a:prstGeom prst="rect">
            <a:avLst/>
          </a:prstGeom>
        </p:spPr>
        <p:txBody>
          <a:bodyPr anchor="ctr"/>
          <a:lstStyle/>
          <a:p>
            <a:pPr algn="l" defTabSz="457200">
              <a:lnSpc>
                <a:spcPts val="17900"/>
              </a:lnSpc>
              <a:defRPr sz="9600">
                <a:solidFill>
                  <a:srgbClr val="FFFFFF"/>
                </a:solidFill>
                <a:latin typeface="GDS Transport Website Light"/>
                <a:ea typeface="GDS Transport Website Light"/>
                <a:cs typeface="GDS Transport Website Light"/>
                <a:sym typeface="GDS Transport Website Light"/>
              </a:defRPr>
            </a:pPr>
            <a:r>
              <a:t>Ask yourself every time</a:t>
            </a:r>
            <a:endParaRPr>
              <a:solidFill>
                <a:srgbClr val="000000"/>
              </a:solidFill>
            </a:endParaRPr>
          </a:p>
          <a:p>
            <a:pPr algn="l" defTabSz="457200">
              <a:lnSpc>
                <a:spcPts val="21100"/>
              </a:lnSpc>
              <a:defRPr sz="9600">
                <a:solidFill>
                  <a:srgbClr val="FFFFFF"/>
                </a:solidFill>
                <a:latin typeface="GDSTransportWebsite-Bold"/>
                <a:ea typeface="GDSTransportWebsite-Bold"/>
                <a:cs typeface="GDSTransportWebsite-Bold"/>
                <a:sym typeface="GDSTransportWebsite-Bold"/>
              </a:defRPr>
            </a:pPr>
            <a:r>
              <a:t>What is the purpose of the prototype you need?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FE0E2"/>
        </a:solidFill>
      </p:bgPr>
    </p:bg>
    <p:spTree>
      <p:nvGrpSpPr>
        <p:cNvPr id="1" name=""/>
        <p:cNvGrpSpPr/>
        <p:nvPr/>
      </p:nvGrpSpPr>
      <p:grpSpPr>
        <a:xfrm>
          <a:off x="0" y="0"/>
          <a:ext cx="0" cy="0"/>
          <a:chOff x="0" y="0"/>
          <a:chExt cx="0" cy="0"/>
        </a:xfrm>
      </p:grpSpPr>
      <p:pic>
        <p:nvPicPr>
          <p:cNvPr id="530" name="Image" descr="Image"/>
          <p:cNvPicPr>
            <a:picLocks noChangeAspect="1"/>
          </p:cNvPicPr>
          <p:nvPr/>
        </p:nvPicPr>
        <p:blipFill>
          <a:blip r:embed="rId3">
            <a:extLst/>
          </a:blip>
          <a:stretch>
            <a:fillRect/>
          </a:stretch>
        </p:blipFill>
        <p:spPr>
          <a:xfrm>
            <a:off x="935805" y="756359"/>
            <a:ext cx="17259890" cy="12203282"/>
          </a:xfrm>
          <a:prstGeom prst="rect">
            <a:avLst/>
          </a:prstGeom>
          <a:ln w="12700">
            <a:miter lim="400000"/>
          </a:ln>
        </p:spPr>
      </p:pic>
      <p:sp>
        <p:nvSpPr>
          <p:cNvPr id="531" name="http://www.gavinelliott.co.uk/2017/11/good-product-development-process/"/>
          <p:cNvSpPr txBox="1"/>
          <p:nvPr/>
        </p:nvSpPr>
        <p:spPr>
          <a:xfrm>
            <a:off x="10169994" y="12140894"/>
            <a:ext cx="13353258" cy="6550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200">
                <a:latin typeface="GDS Transport Website Light"/>
                <a:ea typeface="GDS Transport Website Light"/>
                <a:cs typeface="GDS Transport Website Light"/>
                <a:sym typeface="GDS Transport Website Light"/>
              </a:defRPr>
            </a:lvl1pPr>
          </a:lstStyle>
          <a:p>
            <a:pPr/>
            <a:r>
              <a:t>http://www.gavinelliott.co.uk/2017/11/good-product-development-process/</a:t>
            </a:r>
          </a:p>
        </p:txBody>
      </p:sp>
      <p:sp>
        <p:nvSpPr>
          <p:cNvPr id="532" name="sprint planning…"/>
          <p:cNvSpPr txBox="1"/>
          <p:nvPr/>
        </p:nvSpPr>
        <p:spPr>
          <a:xfrm>
            <a:off x="15643142" y="3736479"/>
            <a:ext cx="6941306" cy="62430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sprint planning</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backlog planning (and scoring if its development work)</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design</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creating a prototype</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organising user research</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research days</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analysis</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playback</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iterating</a:t>
            </a:r>
          </a:p>
          <a:p>
            <a:pPr marL="423333" indent="-423333" algn="l" defTabSz="457200">
              <a:buSzPct val="125000"/>
              <a:buChar char="•"/>
              <a:defRPr b="0" sz="3200">
                <a:solidFill>
                  <a:srgbClr val="333333"/>
                </a:solidFill>
                <a:latin typeface="GDS Transport Website Light"/>
                <a:ea typeface="GDS Transport Website Light"/>
                <a:cs typeface="GDS Transport Website Light"/>
                <a:sym typeface="GDS Transport Website Light"/>
              </a:defRPr>
            </a:pPr>
            <a:r>
              <a:t>development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36" name="Line"/>
          <p:cNvSpPr/>
          <p:nvPr/>
        </p:nvSpPr>
        <p:spPr>
          <a:xfrm flipV="1">
            <a:off x="13959057" y="597808"/>
            <a:ext cx="1" cy="10678932"/>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537" name="Lots"/>
          <p:cNvSpPr txBox="1"/>
          <p:nvPr>
            <p:ph type="ctrTitle"/>
          </p:nvPr>
        </p:nvSpPr>
        <p:spPr>
          <a:xfrm>
            <a:off x="16010735" y="5719552"/>
            <a:ext cx="3809263" cy="1451444"/>
          </a:xfrm>
          <a:prstGeom prst="rect">
            <a:avLst/>
          </a:prstGeom>
        </p:spPr>
        <p:txBody>
          <a:bodyPr anchor="ctr"/>
          <a:lstStyle>
            <a:lvl1pPr>
              <a:defRPr sz="4800">
                <a:solidFill>
                  <a:srgbClr val="FFFFFF"/>
                </a:solidFill>
                <a:latin typeface="GDSTransportWebsite-Bold"/>
                <a:ea typeface="GDSTransportWebsite-Bold"/>
                <a:cs typeface="GDSTransportWebsite-Bold"/>
                <a:sym typeface="GDSTransportWebsite-Bold"/>
              </a:defRPr>
            </a:lvl1pPr>
          </a:lstStyle>
          <a:p>
            <a:pPr/>
            <a:r>
              <a:t>Lots</a:t>
            </a:r>
          </a:p>
        </p:txBody>
      </p:sp>
      <p:sp>
        <p:nvSpPr>
          <p:cNvPr id="538" name="Little"/>
          <p:cNvSpPr txBox="1"/>
          <p:nvPr/>
        </p:nvSpPr>
        <p:spPr>
          <a:xfrm>
            <a:off x="7467899" y="5751873"/>
            <a:ext cx="3757711" cy="1386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Little</a:t>
            </a:r>
          </a:p>
        </p:txBody>
      </p:sp>
      <p:sp>
        <p:nvSpPr>
          <p:cNvPr id="539" name="High"/>
          <p:cNvSpPr txBox="1"/>
          <p:nvPr/>
        </p:nvSpPr>
        <p:spPr>
          <a:xfrm>
            <a:off x="10784426" y="1206457"/>
            <a:ext cx="3809263" cy="1386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High</a:t>
            </a:r>
          </a:p>
        </p:txBody>
      </p:sp>
      <p:sp>
        <p:nvSpPr>
          <p:cNvPr id="540" name="Low"/>
          <p:cNvSpPr txBox="1"/>
          <p:nvPr/>
        </p:nvSpPr>
        <p:spPr>
          <a:xfrm>
            <a:off x="10570164" y="10422270"/>
            <a:ext cx="3729787" cy="1386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Low</a:t>
            </a:r>
          </a:p>
        </p:txBody>
      </p:sp>
      <p:sp>
        <p:nvSpPr>
          <p:cNvPr id="541" name="Fidelity"/>
          <p:cNvSpPr txBox="1"/>
          <p:nvPr/>
        </p:nvSpPr>
        <p:spPr>
          <a:xfrm>
            <a:off x="11870494" y="11705988"/>
            <a:ext cx="3809263" cy="1386803"/>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Fidelity</a:t>
            </a:r>
          </a:p>
        </p:txBody>
      </p:sp>
      <p:sp>
        <p:nvSpPr>
          <p:cNvPr id="542" name="Time"/>
          <p:cNvSpPr txBox="1"/>
          <p:nvPr/>
        </p:nvSpPr>
        <p:spPr>
          <a:xfrm>
            <a:off x="4277490" y="5243872"/>
            <a:ext cx="3809263" cy="1386804"/>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Time</a:t>
            </a:r>
          </a:p>
        </p:txBody>
      </p:sp>
      <p:sp>
        <p:nvSpPr>
          <p:cNvPr id="543" name="Line"/>
          <p:cNvSpPr/>
          <p:nvPr/>
        </p:nvSpPr>
        <p:spPr>
          <a:xfrm>
            <a:off x="8619592" y="5937274"/>
            <a:ext cx="10678931" cy="1"/>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47" name="Low fidelity…"/>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Low fidelity</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Rough</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Quick</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Low cost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49" name="High fidelity…"/>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High fidelity</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Detail</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Need time</a:t>
            </a:r>
          </a:p>
          <a:p>
            <a:pPr marL="1270000" indent="-1270000" algn="l">
              <a:buSzPct val="125000"/>
              <a:defRPr sz="9600">
                <a:solidFill>
                  <a:srgbClr val="FFFFFF"/>
                </a:solidFill>
                <a:latin typeface="GDS Transport Website Light"/>
                <a:ea typeface="GDS Transport Website Light"/>
                <a:cs typeface="GDS Transport Website Light"/>
                <a:sym typeface="GDS Transport Website Light"/>
              </a:defRPr>
            </a:pPr>
            <a:r>
              <a:t>Higher cost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33" name="Design…"/>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Design</a:t>
            </a:r>
          </a:p>
          <a:p>
            <a:pPr algn="l">
              <a:defRPr sz="7200">
                <a:solidFill>
                  <a:srgbClr val="FFFFFF"/>
                </a:solidFill>
                <a:latin typeface="GDSTransportWebsite-Bold"/>
                <a:ea typeface="GDSTransportWebsite-Bold"/>
                <a:cs typeface="GDSTransportWebsite-Bold"/>
                <a:sym typeface="GDSTransportWebsite-Bold"/>
              </a:defRPr>
            </a:pPr>
            <a:r>
              <a:t>is how something will work / should work.</a:t>
            </a:r>
          </a:p>
          <a:p>
            <a:pPr algn="l">
              <a:defRPr sz="7200">
                <a:solidFill>
                  <a:srgbClr val="FFFFFF"/>
                </a:solidFill>
                <a:latin typeface="GDSTransportWebsite-Bold"/>
                <a:ea typeface="GDSTransportWebsite-Bold"/>
                <a:cs typeface="GDSTransportWebsite-Bold"/>
                <a:sym typeface="GDSTransportWebsite-Bold"/>
              </a:defRPr>
            </a:pPr>
          </a:p>
          <a:p>
            <a:pPr algn="l">
              <a:defRPr sz="9600">
                <a:solidFill>
                  <a:srgbClr val="FFFFFF"/>
                </a:solidFill>
                <a:latin typeface="GDSTransportWebsite-Bold"/>
                <a:ea typeface="GDSTransportWebsite-Bold"/>
                <a:cs typeface="GDSTransportWebsite-Bold"/>
                <a:sym typeface="GDSTransportWebsite-Bold"/>
              </a:defRPr>
            </a:pPr>
            <a:r>
              <a:t>Designing</a:t>
            </a:r>
          </a:p>
          <a:p>
            <a:pPr algn="l">
              <a:defRPr sz="7200">
                <a:solidFill>
                  <a:srgbClr val="FFFFFF"/>
                </a:solidFill>
                <a:latin typeface="GDSTransportWebsite-Bold"/>
                <a:ea typeface="GDSTransportWebsite-Bold"/>
                <a:cs typeface="GDSTransportWebsite-Bold"/>
                <a:sym typeface="GDSTransportWebsite-Bold"/>
              </a:defRPr>
            </a:pPr>
            <a:r>
              <a:t>is working out how something will work / should work.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Fidelity is as much about your thinking as it about what something looks like."/>
          <p:cNvSpPr txBox="1"/>
          <p:nvPr>
            <p:ph type="ctrTitle"/>
          </p:nvPr>
        </p:nvSpPr>
        <p:spPr>
          <a:xfrm>
            <a:off x="1778000" y="1397366"/>
            <a:ext cx="20828000" cy="10921268"/>
          </a:xfrm>
          <a:prstGeom prst="rect">
            <a:avLst/>
          </a:prstGeom>
        </p:spPr>
        <p:txBody>
          <a:bodyPr anchor="ctr"/>
          <a:lstStyle>
            <a:lvl1pPr algn="l">
              <a:defRPr sz="9600">
                <a:solidFill>
                  <a:srgbClr val="275CA0"/>
                </a:solidFill>
                <a:latin typeface="GDSTransportWebsite-Bold"/>
                <a:ea typeface="GDSTransportWebsite-Bold"/>
                <a:cs typeface="GDSTransportWebsite-Bold"/>
                <a:sym typeface="GDSTransportWebsite-Bold"/>
              </a:defRPr>
            </a:lvl1pPr>
          </a:lstStyle>
          <a:p>
            <a:pPr/>
            <a:r>
              <a:t>Fidelity is as much about your thinking as it about what something looks like.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3" name="Image" descr="Image"/>
          <p:cNvPicPr>
            <a:picLocks noChangeAspect="1"/>
          </p:cNvPicPr>
          <p:nvPr/>
        </p:nvPicPr>
        <p:blipFill>
          <a:blip r:embed="rId3">
            <a:extLst/>
          </a:blip>
          <a:stretch>
            <a:fillRect/>
          </a:stretch>
        </p:blipFill>
        <p:spPr>
          <a:xfrm>
            <a:off x="-95409" y="-4097457"/>
            <a:ext cx="24574818" cy="18431114"/>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7" name="Image" descr="Image"/>
          <p:cNvPicPr>
            <a:picLocks noChangeAspect="1"/>
          </p:cNvPicPr>
          <p:nvPr/>
        </p:nvPicPr>
        <p:blipFill>
          <a:blip r:embed="rId3">
            <a:extLst/>
          </a:blip>
          <a:srcRect l="14964" t="31503" r="1850" b="18110"/>
          <a:stretch>
            <a:fillRect/>
          </a:stretch>
        </p:blipFill>
        <p:spPr>
          <a:xfrm>
            <a:off x="-34557" y="-2218781"/>
            <a:ext cx="41049607" cy="1864815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1" name="smi-v11-wip.jpg" descr="smi-v11-wip.jpg"/>
          <p:cNvPicPr>
            <a:picLocks noChangeAspect="1"/>
          </p:cNvPicPr>
          <p:nvPr/>
        </p:nvPicPr>
        <p:blipFill>
          <a:blip r:embed="rId3">
            <a:extLst/>
          </a:blip>
          <a:stretch>
            <a:fillRect/>
          </a:stretch>
        </p:blipFill>
        <p:spPr>
          <a:xfrm>
            <a:off x="0" y="3081048"/>
            <a:ext cx="24384000" cy="7553904"/>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65" name="Line"/>
          <p:cNvSpPr/>
          <p:nvPr/>
        </p:nvSpPr>
        <p:spPr>
          <a:xfrm flipV="1">
            <a:off x="13959057" y="597808"/>
            <a:ext cx="1" cy="10678932"/>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566" name="Lots"/>
          <p:cNvSpPr txBox="1"/>
          <p:nvPr>
            <p:ph type="ctrTitle"/>
          </p:nvPr>
        </p:nvSpPr>
        <p:spPr>
          <a:xfrm>
            <a:off x="16057388" y="5846552"/>
            <a:ext cx="3809263" cy="1451444"/>
          </a:xfrm>
          <a:prstGeom prst="rect">
            <a:avLst/>
          </a:prstGeom>
        </p:spPr>
        <p:txBody>
          <a:bodyPr anchor="ctr"/>
          <a:lstStyle>
            <a:lvl1pPr>
              <a:defRPr sz="4800">
                <a:solidFill>
                  <a:srgbClr val="FFFFFF"/>
                </a:solidFill>
                <a:latin typeface="GDSTransportWebsite-Bold"/>
                <a:ea typeface="GDSTransportWebsite-Bold"/>
                <a:cs typeface="GDSTransportWebsite-Bold"/>
                <a:sym typeface="GDSTransportWebsite-Bold"/>
              </a:defRPr>
            </a:lvl1pPr>
          </a:lstStyle>
          <a:p>
            <a:pPr/>
            <a:r>
              <a:t>Lots</a:t>
            </a:r>
          </a:p>
        </p:txBody>
      </p:sp>
      <p:sp>
        <p:nvSpPr>
          <p:cNvPr id="567" name="Little"/>
          <p:cNvSpPr txBox="1"/>
          <p:nvPr/>
        </p:nvSpPr>
        <p:spPr>
          <a:xfrm>
            <a:off x="7511960" y="5878873"/>
            <a:ext cx="3757711" cy="1386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Little</a:t>
            </a:r>
          </a:p>
        </p:txBody>
      </p:sp>
      <p:sp>
        <p:nvSpPr>
          <p:cNvPr id="568" name="Tight"/>
          <p:cNvSpPr txBox="1"/>
          <p:nvPr/>
        </p:nvSpPr>
        <p:spPr>
          <a:xfrm>
            <a:off x="10784426" y="1128184"/>
            <a:ext cx="3809263" cy="1386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Tight</a:t>
            </a:r>
          </a:p>
        </p:txBody>
      </p:sp>
      <p:sp>
        <p:nvSpPr>
          <p:cNvPr id="569" name="Loose"/>
          <p:cNvSpPr txBox="1"/>
          <p:nvPr/>
        </p:nvSpPr>
        <p:spPr>
          <a:xfrm>
            <a:off x="10824164" y="10165453"/>
            <a:ext cx="3729787" cy="1386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Loose</a:t>
            </a:r>
          </a:p>
        </p:txBody>
      </p:sp>
      <p:sp>
        <p:nvSpPr>
          <p:cNvPr id="570" name="Thinking"/>
          <p:cNvSpPr txBox="1"/>
          <p:nvPr/>
        </p:nvSpPr>
        <p:spPr>
          <a:xfrm>
            <a:off x="11870494" y="11705988"/>
            <a:ext cx="3809263" cy="1386803"/>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Thinking</a:t>
            </a:r>
          </a:p>
        </p:txBody>
      </p:sp>
      <p:sp>
        <p:nvSpPr>
          <p:cNvPr id="571" name="Time"/>
          <p:cNvSpPr txBox="1"/>
          <p:nvPr/>
        </p:nvSpPr>
        <p:spPr>
          <a:xfrm>
            <a:off x="4277490" y="5243872"/>
            <a:ext cx="3809263" cy="1386804"/>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Time</a:t>
            </a:r>
          </a:p>
        </p:txBody>
      </p:sp>
      <p:sp>
        <p:nvSpPr>
          <p:cNvPr id="572" name="Line"/>
          <p:cNvSpPr/>
          <p:nvPr/>
        </p:nvSpPr>
        <p:spPr>
          <a:xfrm>
            <a:off x="8619592" y="5937274"/>
            <a:ext cx="10678931" cy="1"/>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74" name="Learning by doing! (Not just talking.)"/>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Learning by doing! (Not just talking.)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Design is the method of putting form and content together.”…"/>
          <p:cNvSpPr txBox="1"/>
          <p:nvPr>
            <p:ph type="ctrTitle"/>
          </p:nvPr>
        </p:nvSpPr>
        <p:spPr>
          <a:xfrm>
            <a:off x="1778000" y="1397366"/>
            <a:ext cx="20828000" cy="10921268"/>
          </a:xfrm>
          <a:prstGeom prst="rect">
            <a:avLst/>
          </a:prstGeom>
        </p:spPr>
        <p:txBody>
          <a:bodyPr anchor="ctr"/>
          <a:lstStyle/>
          <a:p>
            <a:pPr algn="l">
              <a:defRPr sz="9600">
                <a:solidFill>
                  <a:srgbClr val="005EA5"/>
                </a:solidFill>
                <a:latin typeface="GDSTransportWebsite-Bold"/>
                <a:ea typeface="GDSTransportWebsite-Bold"/>
                <a:cs typeface="GDSTransportWebsite-Bold"/>
                <a:sym typeface="GDSTransportWebsite-Bold"/>
              </a:defRPr>
            </a:pPr>
            <a:r>
              <a:t>“Design is the method of putting form and content together.”</a:t>
            </a:r>
          </a:p>
          <a:p>
            <a:pPr algn="l">
              <a:defRPr sz="9600">
                <a:solidFill>
                  <a:srgbClr val="005EA5"/>
                </a:solidFill>
                <a:latin typeface="GDS Transport Website Light"/>
                <a:ea typeface="GDS Transport Website Light"/>
                <a:cs typeface="GDS Transport Website Light"/>
                <a:sym typeface="GDS Transport Website Light"/>
              </a:defRPr>
            </a:pPr>
            <a:r>
              <a:t>–Paul Rand</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82" name="Learn by doing analysis!"/>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Learn by doing analysis!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86" name="Designing is a process."/>
          <p:cNvSpPr txBox="1"/>
          <p:nvPr>
            <p:ph type="ctrTitle"/>
          </p:nvPr>
        </p:nvSpPr>
        <p:spPr>
          <a:xfrm>
            <a:off x="1778000" y="1397366"/>
            <a:ext cx="20828000" cy="10921268"/>
          </a:xfrm>
          <a:prstGeom prst="rect">
            <a:avLst/>
          </a:prstGeom>
        </p:spPr>
        <p:txBody>
          <a:bodyPr anchor="ctr"/>
          <a:lstStyle>
            <a:lvl1pPr algn="l">
              <a:defRPr sz="9400">
                <a:solidFill>
                  <a:srgbClr val="FFFFFF"/>
                </a:solidFill>
                <a:latin typeface="GDSTransportWebsite-Bold"/>
                <a:ea typeface="GDSTransportWebsite-Bold"/>
                <a:cs typeface="GDSTransportWebsite-Bold"/>
                <a:sym typeface="GDSTransportWebsite-Bold"/>
              </a:defRPr>
            </a:lvl1pPr>
          </a:lstStyle>
          <a:p>
            <a:pPr/>
            <a:r>
              <a:t>Designing is a process.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590" name="Line"/>
          <p:cNvSpPr/>
          <p:nvPr/>
        </p:nvSpPr>
        <p:spPr>
          <a:xfrm>
            <a:off x="3884427"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591" name="Understanding"/>
          <p:cNvSpPr txBox="1"/>
          <p:nvPr/>
        </p:nvSpPr>
        <p:spPr>
          <a:xfrm>
            <a:off x="295369"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Understanding</a:t>
            </a:r>
          </a:p>
        </p:txBody>
      </p:sp>
      <p:sp>
        <p:nvSpPr>
          <p:cNvPr id="592" name="Ideate"/>
          <p:cNvSpPr txBox="1"/>
          <p:nvPr/>
        </p:nvSpPr>
        <p:spPr>
          <a:xfrm>
            <a:off x="8931774"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Ideate</a:t>
            </a:r>
          </a:p>
        </p:txBody>
      </p:sp>
      <p:sp>
        <p:nvSpPr>
          <p:cNvPr id="593" name="Define"/>
          <p:cNvSpPr txBox="1"/>
          <p:nvPr/>
        </p:nvSpPr>
        <p:spPr>
          <a:xfrm>
            <a:off x="4613572"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Define</a:t>
            </a:r>
          </a:p>
        </p:txBody>
      </p:sp>
      <p:sp>
        <p:nvSpPr>
          <p:cNvPr id="594" name="Prototype"/>
          <p:cNvSpPr txBox="1"/>
          <p:nvPr/>
        </p:nvSpPr>
        <p:spPr>
          <a:xfrm>
            <a:off x="13242568" y="6290317"/>
            <a:ext cx="3560996"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Prototype</a:t>
            </a:r>
          </a:p>
        </p:txBody>
      </p:sp>
      <p:sp>
        <p:nvSpPr>
          <p:cNvPr id="595" name="Test"/>
          <p:cNvSpPr txBox="1"/>
          <p:nvPr/>
        </p:nvSpPr>
        <p:spPr>
          <a:xfrm>
            <a:off x="17568178" y="6290317"/>
            <a:ext cx="3560999"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Test</a:t>
            </a:r>
          </a:p>
        </p:txBody>
      </p:sp>
      <p:sp>
        <p:nvSpPr>
          <p:cNvPr id="596" name="Line"/>
          <p:cNvSpPr/>
          <p:nvPr/>
        </p:nvSpPr>
        <p:spPr>
          <a:xfrm>
            <a:off x="8189929"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597" name="Line"/>
          <p:cNvSpPr/>
          <p:nvPr/>
        </p:nvSpPr>
        <p:spPr>
          <a:xfrm>
            <a:off x="12508132" y="6858000"/>
            <a:ext cx="709037"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598" name="Line"/>
          <p:cNvSpPr/>
          <p:nvPr/>
        </p:nvSpPr>
        <p:spPr>
          <a:xfrm>
            <a:off x="16826334" y="6858000"/>
            <a:ext cx="709036" cy="0"/>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cxnSp>
        <p:nvCxnSpPr>
          <p:cNvPr id="599" name="Connection Line"/>
          <p:cNvCxnSpPr>
            <a:stCxn id="595" idx="0"/>
            <a:endCxn id="592" idx="0"/>
          </p:cNvCxnSpPr>
          <p:nvPr/>
        </p:nvCxnSpPr>
        <p:spPr>
          <a:xfrm flipH="1">
            <a:off x="10712273" y="6858000"/>
            <a:ext cx="8636405" cy="1"/>
          </a:xfrm>
          <a:prstGeom prst="straightConnector1">
            <a:avLst/>
          </a:prstGeom>
          <a:ln w="76200">
            <a:solidFill>
              <a:srgbClr val="FFFFFF">
                <a:alpha val="30000"/>
              </a:srgbClr>
            </a:solidFill>
            <a:prstDash val="sysDot"/>
            <a:miter lim="400000"/>
            <a:tailEnd type="arrow"/>
          </a:ln>
        </p:spPr>
      </p:cxnSp>
      <p:cxnSp>
        <p:nvCxnSpPr>
          <p:cNvPr id="600" name="Connection Line"/>
          <p:cNvCxnSpPr>
            <a:stCxn id="595" idx="0"/>
            <a:endCxn id="593" idx="0"/>
          </p:cNvCxnSpPr>
          <p:nvPr/>
        </p:nvCxnSpPr>
        <p:spPr>
          <a:xfrm flipH="1">
            <a:off x="6394071" y="6858000"/>
            <a:ext cx="12954607" cy="1"/>
          </a:xfrm>
          <a:prstGeom prst="straightConnector1">
            <a:avLst/>
          </a:prstGeom>
          <a:ln w="76200">
            <a:solidFill>
              <a:srgbClr val="FFFFFF">
                <a:alpha val="30000"/>
              </a:srgbClr>
            </a:solidFill>
            <a:prstDash val="sysDot"/>
            <a:miter lim="400000"/>
            <a:tailEnd type="arrow"/>
          </a:ln>
        </p:spPr>
      </p:cxnSp>
      <p:cxnSp>
        <p:nvCxnSpPr>
          <p:cNvPr id="601" name="Connection Line"/>
          <p:cNvCxnSpPr>
            <a:stCxn id="595" idx="0"/>
            <a:endCxn id="591" idx="0"/>
          </p:cNvCxnSpPr>
          <p:nvPr/>
        </p:nvCxnSpPr>
        <p:spPr>
          <a:xfrm flipH="1">
            <a:off x="2075868" y="6858000"/>
            <a:ext cx="17272810" cy="1"/>
          </a:xfrm>
          <a:prstGeom prst="straightConnector1">
            <a:avLst/>
          </a:prstGeom>
          <a:ln w="76200">
            <a:solidFill>
              <a:srgbClr val="FFFFFF">
                <a:alpha val="30000"/>
              </a:srgbClr>
            </a:solidFill>
            <a:prstDash val="sysDot"/>
            <a:miter lim="400000"/>
            <a:tailEnd type="arrow"/>
          </a:ln>
        </p:spPr>
      </p:cxnSp>
      <p:sp>
        <p:nvSpPr>
          <p:cNvPr id="602" name="Do research to discover who users are what  they do, say, think and feel."/>
          <p:cNvSpPr txBox="1"/>
          <p:nvPr/>
        </p:nvSpPr>
        <p:spPr>
          <a:xfrm>
            <a:off x="295369" y="7917142"/>
            <a:ext cx="3560999"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Do research to discover who users are what  they do, say, think and feel.</a:t>
            </a:r>
          </a:p>
        </p:txBody>
      </p:sp>
      <p:sp>
        <p:nvSpPr>
          <p:cNvPr id="603" name="Combine research and analyse to understand users and their needs."/>
          <p:cNvSpPr txBox="1"/>
          <p:nvPr/>
        </p:nvSpPr>
        <p:spPr>
          <a:xfrm>
            <a:off x="4617951" y="7917142"/>
            <a:ext cx="36117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Combine research and analyse to understand users and their needs.</a:t>
            </a:r>
          </a:p>
        </p:txBody>
      </p:sp>
      <p:sp>
        <p:nvSpPr>
          <p:cNvPr id="604" name="Focused on the needs, as a team explore possible ideas. Quantity over quality."/>
          <p:cNvSpPr txBox="1"/>
          <p:nvPr/>
        </p:nvSpPr>
        <p:spPr>
          <a:xfrm>
            <a:off x="8991333" y="7917142"/>
            <a:ext cx="3560998"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Focused on the needs, as a team explore possible ideas. Quantity over quality.</a:t>
            </a:r>
          </a:p>
        </p:txBody>
      </p:sp>
      <p:sp>
        <p:nvSpPr>
          <p:cNvPr id="605" name="Build tactile representations of your ideas. Consider impact versus feasibility."/>
          <p:cNvSpPr txBox="1"/>
          <p:nvPr/>
        </p:nvSpPr>
        <p:spPr>
          <a:xfrm>
            <a:off x="13313914" y="7917142"/>
            <a:ext cx="3418303" cy="4588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Build tactile representations of your ideas. Consider impact versus feasibility.</a:t>
            </a:r>
          </a:p>
        </p:txBody>
      </p:sp>
      <p:sp>
        <p:nvSpPr>
          <p:cNvPr id="606" name="Put the work in front of users. Find what works and doesn’t work."/>
          <p:cNvSpPr txBox="1"/>
          <p:nvPr/>
        </p:nvSpPr>
        <p:spPr>
          <a:xfrm>
            <a:off x="17493801" y="8042710"/>
            <a:ext cx="3709754" cy="4337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3200">
                <a:solidFill>
                  <a:srgbClr val="FFFFFF"/>
                </a:solidFill>
                <a:latin typeface="GDSTransportWebsite-Bold"/>
                <a:ea typeface="GDSTransportWebsite-Bold"/>
                <a:cs typeface="GDSTransportWebsite-Bold"/>
                <a:sym typeface="GDSTransportWebsite-Bold"/>
              </a:defRPr>
            </a:lvl1pPr>
          </a:lstStyle>
          <a:p>
            <a:pPr/>
            <a:r>
              <a:t>Put the work in front of users. Find what works and doesn’t work.</a:t>
            </a:r>
          </a:p>
        </p:txBody>
      </p:sp>
      <p:cxnSp>
        <p:nvCxnSpPr>
          <p:cNvPr id="607" name="Connection Line"/>
          <p:cNvCxnSpPr>
            <a:stCxn id="594" idx="0"/>
            <a:endCxn id="592" idx="0"/>
          </p:cNvCxnSpPr>
          <p:nvPr/>
        </p:nvCxnSpPr>
        <p:spPr>
          <a:xfrm flipH="1">
            <a:off x="10712273" y="6858000"/>
            <a:ext cx="4310794" cy="1"/>
          </a:xfrm>
          <a:prstGeom prst="straightConnector1">
            <a:avLst/>
          </a:prstGeom>
          <a:ln w="76200">
            <a:solidFill>
              <a:srgbClr val="FFFFFF">
                <a:alpha val="30000"/>
              </a:srgbClr>
            </a:solidFill>
            <a:prstDash val="sysDot"/>
            <a:miter lim="400000"/>
            <a:tailEnd type="arrow"/>
          </a:ln>
        </p:spPr>
      </p:cxnSp>
      <p:sp>
        <p:nvSpPr>
          <p:cNvPr id="608" name="Production"/>
          <p:cNvSpPr txBox="1"/>
          <p:nvPr/>
        </p:nvSpPr>
        <p:spPr>
          <a:xfrm>
            <a:off x="21871561" y="6290317"/>
            <a:ext cx="3560998" cy="1135366"/>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600">
                <a:solidFill>
                  <a:srgbClr val="005EA5"/>
                </a:solidFill>
                <a:latin typeface="GDSTransportWebsite-Bold"/>
                <a:ea typeface="GDSTransportWebsite-Bold"/>
                <a:cs typeface="GDSTransportWebsite-Bold"/>
                <a:sym typeface="GDSTransportWebsite-Bold"/>
              </a:defRPr>
            </a:lvl1pPr>
          </a:lstStyle>
          <a:p>
            <a:pPr/>
            <a:r>
              <a:t>Production</a:t>
            </a:r>
          </a:p>
        </p:txBody>
      </p:sp>
      <p:sp>
        <p:nvSpPr>
          <p:cNvPr id="609" name="Line"/>
          <p:cNvSpPr/>
          <p:nvPr/>
        </p:nvSpPr>
        <p:spPr>
          <a:xfrm>
            <a:off x="21144535" y="6896387"/>
            <a:ext cx="709037" cy="1"/>
          </a:xfrm>
          <a:prstGeom prst="line">
            <a:avLst/>
          </a:prstGeom>
          <a:ln w="76200">
            <a:solidFill>
              <a:srgbClr val="FFFFFF">
                <a:alpha val="30000"/>
              </a:srgbClr>
            </a:solidFill>
            <a:prstDash val="sysDot"/>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35" name="Good design is usefulness."/>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Good design is usefulness.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613" name="No more black boxes!"/>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No more black boxes!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617" name="Work together! Work as one!"/>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Work together! Work as one!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621" name="Continual gradual improvement."/>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Continual gradual improvement.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625" name="Start with the needs*."/>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Start with the needs*.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629" name="Thank you.…"/>
          <p:cNvSpPr txBox="1"/>
          <p:nvPr>
            <p:ph type="ctrTitle"/>
          </p:nvPr>
        </p:nvSpPr>
        <p:spPr>
          <a:xfrm>
            <a:off x="1778000" y="1397366"/>
            <a:ext cx="20828000" cy="10921268"/>
          </a:xfrm>
          <a:prstGeom prst="rect">
            <a:avLst/>
          </a:prstGeom>
        </p:spPr>
        <p:txBody>
          <a:bodyPr anchor="ctr"/>
          <a:lstStyle/>
          <a:p>
            <a:pPr algn="l">
              <a:defRPr sz="9600">
                <a:solidFill>
                  <a:srgbClr val="FFFFFF"/>
                </a:solidFill>
                <a:latin typeface="GDSTransportWebsite-Bold"/>
                <a:ea typeface="GDSTransportWebsite-Bold"/>
                <a:cs typeface="GDSTransportWebsite-Bold"/>
                <a:sym typeface="GDSTransportWebsite-Bold"/>
              </a:defRPr>
            </a:pPr>
            <a:r>
              <a:t>Thank you.</a:t>
            </a:r>
          </a:p>
          <a:p>
            <a:pPr algn="l">
              <a:defRPr sz="9600">
                <a:solidFill>
                  <a:srgbClr val="FFFFFF"/>
                </a:solidFill>
                <a:latin typeface="GDSTransportWebsite-Bold"/>
                <a:ea typeface="GDSTransportWebsite-Bold"/>
                <a:cs typeface="GDSTransportWebsite-Bold"/>
                <a:sym typeface="GDSTransportWebsite-Bold"/>
              </a:defRPr>
            </a:pPr>
          </a:p>
          <a:p>
            <a:pPr algn="l">
              <a:defRPr sz="7200">
                <a:solidFill>
                  <a:srgbClr val="FFFFFF"/>
                </a:solidFill>
                <a:latin typeface="GDS Transport Website Light"/>
                <a:ea typeface="GDS Transport Website Light"/>
                <a:cs typeface="GDS Transport Website Light"/>
                <a:sym typeface="GDS Transport Website Light"/>
              </a:defRPr>
            </a:pPr>
            <a:r>
              <a:t>Feel free to get in touch</a:t>
            </a:r>
          </a:p>
          <a:p>
            <a:pPr algn="l">
              <a:defRPr sz="7200">
                <a:solidFill>
                  <a:srgbClr val="FFFFFF"/>
                </a:solidFill>
                <a:latin typeface="GDS Transport Website Light"/>
                <a:ea typeface="GDS Transport Website Light"/>
                <a:cs typeface="GDS Transport Website Light"/>
                <a:sym typeface="GDS Transport Website Light"/>
              </a:defRPr>
            </a:pPr>
            <a:r>
              <a:t>Email: </a:t>
            </a:r>
            <a:r>
              <a:rPr u="sng">
                <a:hlinkClick r:id="rId2" invalidUrl="" action="" tgtFrame="" tooltip="" history="1" highlightClick="0" endSnd="0"/>
              </a:rPr>
              <a:t>simoncwilson@gmail.com</a:t>
            </a:r>
          </a:p>
          <a:p>
            <a:pPr algn="l">
              <a:defRPr sz="7200">
                <a:solidFill>
                  <a:srgbClr val="FFFFFF"/>
                </a:solidFill>
                <a:latin typeface="GDS Transport Website Light"/>
                <a:ea typeface="GDS Transport Website Light"/>
                <a:cs typeface="GDS Transport Website Light"/>
                <a:sym typeface="GDS Transport Website Light"/>
              </a:defRPr>
            </a:pPr>
            <a:r>
              <a:t>Twitter: @ErmLikeYeah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39" name="Line"/>
          <p:cNvSpPr/>
          <p:nvPr/>
        </p:nvSpPr>
        <p:spPr>
          <a:xfrm flipV="1">
            <a:off x="13959057" y="597808"/>
            <a:ext cx="1" cy="10678932"/>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
        <p:nvSpPr>
          <p:cNvPr id="140" name="Deliberate"/>
          <p:cNvSpPr txBox="1"/>
          <p:nvPr>
            <p:ph type="ctrTitle"/>
          </p:nvPr>
        </p:nvSpPr>
        <p:spPr>
          <a:xfrm>
            <a:off x="16010735" y="6100552"/>
            <a:ext cx="3809263" cy="1451444"/>
          </a:xfrm>
          <a:prstGeom prst="rect">
            <a:avLst/>
          </a:prstGeom>
        </p:spPr>
        <p:txBody>
          <a:bodyPr anchor="ctr"/>
          <a:lstStyle>
            <a:lvl1pPr>
              <a:defRPr sz="4800">
                <a:solidFill>
                  <a:srgbClr val="FFFFFF"/>
                </a:solidFill>
                <a:latin typeface="GDSTransportWebsite-Bold"/>
                <a:ea typeface="GDSTransportWebsite-Bold"/>
                <a:cs typeface="GDSTransportWebsite-Bold"/>
                <a:sym typeface="GDSTransportWebsite-Bold"/>
              </a:defRPr>
            </a:lvl1pPr>
          </a:lstStyle>
          <a:p>
            <a:pPr/>
            <a:r>
              <a:t>Deliberate</a:t>
            </a:r>
          </a:p>
        </p:txBody>
      </p:sp>
      <p:sp>
        <p:nvSpPr>
          <p:cNvPr id="141" name="Accidental"/>
          <p:cNvSpPr txBox="1"/>
          <p:nvPr/>
        </p:nvSpPr>
        <p:spPr>
          <a:xfrm>
            <a:off x="8229899" y="6005872"/>
            <a:ext cx="3757710" cy="1386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Accidental</a:t>
            </a:r>
          </a:p>
        </p:txBody>
      </p:sp>
      <p:sp>
        <p:nvSpPr>
          <p:cNvPr id="142" name="High"/>
          <p:cNvSpPr txBox="1"/>
          <p:nvPr/>
        </p:nvSpPr>
        <p:spPr>
          <a:xfrm>
            <a:off x="10657427" y="1206457"/>
            <a:ext cx="3809262" cy="1386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High</a:t>
            </a:r>
          </a:p>
        </p:txBody>
      </p:sp>
      <p:sp>
        <p:nvSpPr>
          <p:cNvPr id="143" name="Low"/>
          <p:cNvSpPr txBox="1"/>
          <p:nvPr/>
        </p:nvSpPr>
        <p:spPr>
          <a:xfrm>
            <a:off x="10443164" y="10422270"/>
            <a:ext cx="3729787" cy="1386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FFFFFF"/>
                </a:solidFill>
                <a:latin typeface="GDSTransportWebsite-Bold"/>
                <a:ea typeface="GDSTransportWebsite-Bold"/>
                <a:cs typeface="GDSTransportWebsite-Bold"/>
                <a:sym typeface="GDSTransportWebsite-Bold"/>
              </a:defRPr>
            </a:lvl1pPr>
          </a:lstStyle>
          <a:p>
            <a:pPr/>
            <a:r>
              <a:t>Low</a:t>
            </a:r>
          </a:p>
        </p:txBody>
      </p:sp>
      <p:sp>
        <p:nvSpPr>
          <p:cNvPr id="144" name="Chance of success"/>
          <p:cNvSpPr txBox="1"/>
          <p:nvPr/>
        </p:nvSpPr>
        <p:spPr>
          <a:xfrm>
            <a:off x="10841358" y="11731388"/>
            <a:ext cx="6235399" cy="1386803"/>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Chance of success</a:t>
            </a:r>
          </a:p>
        </p:txBody>
      </p:sp>
      <p:sp>
        <p:nvSpPr>
          <p:cNvPr id="145" name="Intention"/>
          <p:cNvSpPr txBox="1"/>
          <p:nvPr/>
        </p:nvSpPr>
        <p:spPr>
          <a:xfrm>
            <a:off x="4277490" y="5243872"/>
            <a:ext cx="3809263" cy="1386804"/>
          </a:xfrm>
          <a:prstGeom prst="rect">
            <a:avLst/>
          </a:prstGeom>
          <a:solidFill>
            <a:srgbClr val="FFFFFF"/>
          </a:solidFill>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800">
                <a:solidFill>
                  <a:srgbClr val="005EA5"/>
                </a:solidFill>
                <a:latin typeface="GDSTransportWebsite-Bold"/>
                <a:ea typeface="GDSTransportWebsite-Bold"/>
                <a:cs typeface="GDSTransportWebsite-Bold"/>
                <a:sym typeface="GDSTransportWebsite-Bold"/>
              </a:defRPr>
            </a:lvl1pPr>
          </a:lstStyle>
          <a:p>
            <a:pPr/>
            <a:r>
              <a:t>Intention</a:t>
            </a:r>
          </a:p>
        </p:txBody>
      </p:sp>
      <p:sp>
        <p:nvSpPr>
          <p:cNvPr id="146" name="Line"/>
          <p:cNvSpPr/>
          <p:nvPr/>
        </p:nvSpPr>
        <p:spPr>
          <a:xfrm>
            <a:off x="8619592" y="5937274"/>
            <a:ext cx="10678931" cy="1"/>
          </a:xfrm>
          <a:prstGeom prst="line">
            <a:avLst/>
          </a:prstGeom>
          <a:ln w="127000">
            <a:solidFill>
              <a:srgbClr val="FFFFFF"/>
            </a:solidFill>
            <a:miter lim="400000"/>
            <a:tailEnd type="triangle"/>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IMG_0283.JPG" descr="IMG_0283.JPG"/>
          <p:cNvPicPr>
            <a:picLocks noChangeAspect="1"/>
          </p:cNvPicPr>
          <p:nvPr/>
        </p:nvPicPr>
        <p:blipFill>
          <a:blip r:embed="rId3">
            <a:extLst/>
          </a:blip>
          <a:stretch>
            <a:fillRect/>
          </a:stretch>
        </p:blipFill>
        <p:spPr>
          <a:xfrm>
            <a:off x="-191933" y="-12066912"/>
            <a:ext cx="24668567" cy="3289142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5EA5"/>
        </a:solidFill>
      </p:bgPr>
    </p:bg>
    <p:spTree>
      <p:nvGrpSpPr>
        <p:cNvPr id="1" name=""/>
        <p:cNvGrpSpPr/>
        <p:nvPr/>
      </p:nvGrpSpPr>
      <p:grpSpPr>
        <a:xfrm>
          <a:off x="0" y="0"/>
          <a:ext cx="0" cy="0"/>
          <a:chOff x="0" y="0"/>
          <a:chExt cx="0" cy="0"/>
        </a:xfrm>
      </p:grpSpPr>
      <p:sp>
        <p:nvSpPr>
          <p:cNvPr id="154" name="Design is mindful."/>
          <p:cNvSpPr txBox="1"/>
          <p:nvPr>
            <p:ph type="ctrTitle"/>
          </p:nvPr>
        </p:nvSpPr>
        <p:spPr>
          <a:xfrm>
            <a:off x="1778000" y="1397366"/>
            <a:ext cx="20828000" cy="10921268"/>
          </a:xfrm>
          <a:prstGeom prst="rect">
            <a:avLst/>
          </a:prstGeom>
        </p:spPr>
        <p:txBody>
          <a:bodyPr anchor="ctr"/>
          <a:lstStyle>
            <a:lvl1pPr algn="l">
              <a:defRPr sz="9600">
                <a:solidFill>
                  <a:srgbClr val="FFFFFF"/>
                </a:solidFill>
                <a:latin typeface="GDSTransportWebsite-Bold"/>
                <a:ea typeface="GDSTransportWebsite-Bold"/>
                <a:cs typeface="GDSTransportWebsite-Bold"/>
                <a:sym typeface="GDSTransportWebsite-Bold"/>
              </a:defRPr>
            </a:lvl1pPr>
          </a:lstStyle>
          <a:p>
            <a:pPr/>
            <a:r>
              <a:t>Design is mindful.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